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embeddings/seed-ir-chart-1.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7a773abdad54e6d" /><Relationship Type="http://schemas.openxmlformats.org/officeDocument/2006/relationships/extended-properties" Target="/docProps/app.xml" Id="R5a3c3a276dfc43a0" /><Relationship Type="http://schemas.openxmlformats.org/officeDocument/2006/relationships/officeDocument" Target="/ppt/presentation.xml" Id="R13b754acef8647af" /></Relationships>
</file>

<file path=ppt/presentation.xml><?xml version="1.0" encoding="utf-8"?>
<p:presentation xmlns:p="http://schemas.openxmlformats.org/presentationml/2006/main">
  <p:sldMasterIdLst>
    <p:sldMasterId xmlns:r="http://schemas.openxmlformats.org/officeDocument/2006/relationships" id="2147483648" r:id="R3ecfabb797e44e40"/>
  </p:sldMasterIdLst>
  <p:notesMasterIdLst>
    <p:notesMasterId xmlns:r="http://schemas.openxmlformats.org/officeDocument/2006/relationships" r:id="R6812c03a65cc4840"/>
  </p:notesMasterIdLst>
  <p:sldIdLst>
    <p:sldId xmlns:r="http://schemas.openxmlformats.org/officeDocument/2006/relationships" id="256" r:id="Rbb912aa46cf14509"/>
    <p:sldId xmlns:r="http://schemas.openxmlformats.org/officeDocument/2006/relationships" id="257" r:id="R916c4f9fbfc74f22"/>
    <p:sldId xmlns:r="http://schemas.openxmlformats.org/officeDocument/2006/relationships" id="258" r:id="R0fe20addb274491d"/>
    <p:sldId xmlns:r="http://schemas.openxmlformats.org/officeDocument/2006/relationships" id="259" r:id="R6251bcde63a047ef"/>
    <p:sldId xmlns:r="http://schemas.openxmlformats.org/officeDocument/2006/relationships" id="260" r:id="R5a92fffafab249a0"/>
    <p:sldId xmlns:r="http://schemas.openxmlformats.org/officeDocument/2006/relationships" id="261" r:id="Rbd7f2e25f34d4be3"/>
    <p:sldId xmlns:r="http://schemas.openxmlformats.org/officeDocument/2006/relationships" id="262" r:id="R8df18f3bb88c41c2"/>
    <p:sldId xmlns:r="http://schemas.openxmlformats.org/officeDocument/2006/relationships" id="263" r:id="Rb6065f4f937b420d"/>
    <p:sldId xmlns:r="http://schemas.openxmlformats.org/officeDocument/2006/relationships" id="264" r:id="Re38f36a6c3604af2"/>
    <p:sldId xmlns:r="http://schemas.openxmlformats.org/officeDocument/2006/relationships" id="265" r:id="Rb14e3bfcfcea4bb6"/>
    <p:sldId xmlns:r="http://schemas.openxmlformats.org/officeDocument/2006/relationships" id="266" r:id="R376d7e93997741bd"/>
    <p:sldId xmlns:r="http://schemas.openxmlformats.org/officeDocument/2006/relationships" id="267" r:id="R74d3eeeafded4150"/>
    <p:sldId xmlns:r="http://schemas.openxmlformats.org/officeDocument/2006/relationships" id="268" r:id="R27f5ba7395fc4960"/>
    <p:sldId xmlns:r="http://schemas.openxmlformats.org/officeDocument/2006/relationships" id="269" r:id="Red31ce150cd544e8"/>
    <p:sldId xmlns:r="http://schemas.openxmlformats.org/officeDocument/2006/relationships" id="270" r:id="R66c418eb9c384745"/>
    <p:sldId xmlns:r="http://schemas.openxmlformats.org/officeDocument/2006/relationships" id="271" r:id="R1a14342057d741b5"/>
    <p:sldId xmlns:r="http://schemas.openxmlformats.org/officeDocument/2006/relationships" id="272" r:id="R34422b6fbded46d8"/>
    <p:sldId xmlns:r="http://schemas.openxmlformats.org/officeDocument/2006/relationships" id="273" r:id="R17b5d91d426c4d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cab60db3454aba" /><Relationship Type="http://schemas.openxmlformats.org/officeDocument/2006/relationships/slideMaster" Target="/ppt/slideMasters/slideMaster1.xml" Id="R3ecfabb797e44e40" /><Relationship Type="http://schemas.openxmlformats.org/officeDocument/2006/relationships/notesMaster" Target="/ppt/notesMasters/notesMaster1.xml" Id="R6812c03a65cc4840" /><Relationship Type="http://schemas.openxmlformats.org/officeDocument/2006/relationships/presProps" Target="/ppt/presProps.xml" Id="R78c523a3c79f4cf4" /><Relationship Type="http://schemas.openxmlformats.org/officeDocument/2006/relationships/tableStyles" Target="/ppt/tableStyles.xml" Id="Rdfb2e1898d1449eb" /><Relationship Type="http://schemas.openxmlformats.org/officeDocument/2006/relationships/slide" Target="/ppt/slides/slide1.xml" Id="Rbb912aa46cf14509" /><Relationship Type="http://schemas.openxmlformats.org/officeDocument/2006/relationships/slide" Target="/ppt/slides/slide2.xml" Id="R916c4f9fbfc74f22" /><Relationship Type="http://schemas.openxmlformats.org/officeDocument/2006/relationships/slide" Target="/ppt/slides/slide3.xml" Id="R0fe20addb274491d" /><Relationship Type="http://schemas.openxmlformats.org/officeDocument/2006/relationships/slide" Target="/ppt/slides/slide4.xml" Id="R6251bcde63a047ef" /><Relationship Type="http://schemas.openxmlformats.org/officeDocument/2006/relationships/slide" Target="/ppt/slides/slide5.xml" Id="R5a92fffafab249a0" /><Relationship Type="http://schemas.openxmlformats.org/officeDocument/2006/relationships/slide" Target="/ppt/slides/slide6.xml" Id="Rbd7f2e25f34d4be3" /><Relationship Type="http://schemas.openxmlformats.org/officeDocument/2006/relationships/slide" Target="/ppt/slides/slide7.xml" Id="R8df18f3bb88c41c2" /><Relationship Type="http://schemas.openxmlformats.org/officeDocument/2006/relationships/slide" Target="/ppt/slides/slide8.xml" Id="Rb6065f4f937b420d" /><Relationship Type="http://schemas.openxmlformats.org/officeDocument/2006/relationships/slide" Target="/ppt/slides/slide9.xml" Id="Re38f36a6c3604af2" /><Relationship Type="http://schemas.openxmlformats.org/officeDocument/2006/relationships/slide" Target="/ppt/slides/slide10.xml" Id="Rb14e3bfcfcea4bb6" /><Relationship Type="http://schemas.openxmlformats.org/officeDocument/2006/relationships/slide" Target="/ppt/slides/slide11.xml" Id="R376d7e93997741bd" /><Relationship Type="http://schemas.openxmlformats.org/officeDocument/2006/relationships/slide" Target="/ppt/slides/slide12.xml" Id="R74d3eeeafded4150" /><Relationship Type="http://schemas.openxmlformats.org/officeDocument/2006/relationships/slide" Target="/ppt/slides/slide13.xml" Id="R27f5ba7395fc4960" /><Relationship Type="http://schemas.openxmlformats.org/officeDocument/2006/relationships/slide" Target="/ppt/slides/slide14.xml" Id="Red31ce150cd544e8" /><Relationship Type="http://schemas.openxmlformats.org/officeDocument/2006/relationships/slide" Target="/ppt/slides/slide15.xml" Id="R66c418eb9c384745" /><Relationship Type="http://schemas.openxmlformats.org/officeDocument/2006/relationships/slide" Target="/ppt/slides/slide16.xml" Id="R1a14342057d741b5" /><Relationship Type="http://schemas.openxmlformats.org/officeDocument/2006/relationships/slide" Target="/ppt/slides/slide17.xml" Id="R34422b6fbded46d8" /><Relationship Type="http://schemas.openxmlformats.org/officeDocument/2006/relationships/slide" Target="/ppt/slides/slide18.xml" Id="R17b5d91d426c4d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72c21398cc41e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95191558aa4798" /><Relationship Type="http://schemas.openxmlformats.org/officeDocument/2006/relationships/notesMaster" Target="/ppt/notesMasters/notesMaster1.xml" Id="Rb49fbc85f1b149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dff55e84df42eb" /><Relationship Type="http://schemas.openxmlformats.org/officeDocument/2006/relationships/notesMaster" Target="/ppt/notesMasters/notesMaster1.xml" Id="R868e19995dca4ac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8d605e307445d4" /><Relationship Type="http://schemas.openxmlformats.org/officeDocument/2006/relationships/notesMaster" Target="/ppt/notesMasters/notesMaster1.xml" Id="R8aa27487bc00401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0030f7f0cf4f78" /><Relationship Type="http://schemas.openxmlformats.org/officeDocument/2006/relationships/notesMaster" Target="/ppt/notesMasters/notesMaster1.xml" Id="R15bdc10700d04e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0bb8745229d4e5e" /><Relationship Type="http://schemas.openxmlformats.org/officeDocument/2006/relationships/notesMaster" Target="/ppt/notesMasters/notesMaster1.xml" Id="R8344cf8e18ea47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68658110774ade" /><Relationship Type="http://schemas.openxmlformats.org/officeDocument/2006/relationships/notesMaster" Target="/ppt/notesMasters/notesMaster1.xml" Id="R81e85d46bcb54f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d7ed77c1a94fd4" /><Relationship Type="http://schemas.openxmlformats.org/officeDocument/2006/relationships/notesMaster" Target="/ppt/notesMasters/notesMaster1.xml" Id="R317106af64fd41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16c8a99b0ce4a5f" /><Relationship Type="http://schemas.openxmlformats.org/officeDocument/2006/relationships/notesMaster" Target="/ppt/notesMasters/notesMaster1.xml" Id="R1b6a2180e3074e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44154409364d21" /><Relationship Type="http://schemas.openxmlformats.org/officeDocument/2006/relationships/notesMaster" Target="/ppt/notesMasters/notesMaster1.xml" Id="R7ed94b8a93374c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249b084bd1b47d6" /><Relationship Type="http://schemas.openxmlformats.org/officeDocument/2006/relationships/notesMaster" Target="/ppt/notesMasters/notesMaster1.xml" Id="Rd2305c3024374f1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ca17c6472c4812" /><Relationship Type="http://schemas.openxmlformats.org/officeDocument/2006/relationships/notesMaster" Target="/ppt/notesMasters/notesMaster1.xml" Id="R1748a9886a3f4bb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bb665728af64e4f" /><Relationship Type="http://schemas.openxmlformats.org/officeDocument/2006/relationships/notesMaster" Target="/ppt/notesMasters/notesMaster1.xml" Id="Rc41496fb71814f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b808cccaba4956" /><Relationship Type="http://schemas.openxmlformats.org/officeDocument/2006/relationships/notesMaster" Target="/ppt/notesMasters/notesMaster1.xml" Id="Rc41a95e902224bd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353b2120492472d" /><Relationship Type="http://schemas.openxmlformats.org/officeDocument/2006/relationships/notesMaster" Target="/ppt/notesMasters/notesMaster1.xml" Id="Rb1fe74533f8243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29d2b4ab37c41a9" /><Relationship Type="http://schemas.openxmlformats.org/officeDocument/2006/relationships/notesMaster" Target="/ppt/notesMasters/notesMaster1.xml" Id="Rb8339f3d55d64e6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4eec6babf84fc2" /><Relationship Type="http://schemas.openxmlformats.org/officeDocument/2006/relationships/notesMaster" Target="/ppt/notesMasters/notesMaster1.xml" Id="Re526e7b9a56547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8452b8b54f4114" /><Relationship Type="http://schemas.openxmlformats.org/officeDocument/2006/relationships/notesMaster" Target="/ppt/notesMasters/notesMaster1.xml" Id="Rde73b90ce7ea4e0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78dcd02c65a43bf" /><Relationship Type="http://schemas.openxmlformats.org/officeDocument/2006/relationships/notesMaster" Target="/ppt/notesMasters/notesMaster1.xml" Id="Rc024b20317a941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글루코픽은 외식이 잦은 직장인 제이형 당뇨인을 위한 앱을 계획합니다. 사진으로 식사 기록을 시작하고 다음 선택에 연결하는 것이 목표입니다.</a:t>
            </a:r>
          </a:p>
          <a:p xmlns:a="http://schemas.openxmlformats.org/drawingml/2006/main">
            <a:r>
              <a:t/>
            </a:r>
          </a:p>
          <a:p xmlns:a="http://schemas.openxmlformats.org/drawingml/2006/main">
            <a:r>
              <a:t>[I01] {"id":"I01","claim":"제출 사업계획서의 아이템명은 글루코픽이다.","kind":"internal","status":"confirmed","source_id":"src_9ed1a850070b50a491dc9350ece554bb3b7b267622bbcd26843064d3010e2eb5","locator":"word/document.xml#paragraph=203; word/document.xml#paragraph=492","period":"2026년 사업계획서; 실행 여부 별도 확인","unit":"해당 없음","limitations":"아이템명 확인이며 법인명·설립 사실의 확인이 아니다.","verification_note":"제출 DOCX의 해당 문단을 직접 읽고 대상·기간·단위·문장의 조건을 대조함.","source_excerpt":["■ 아이템명 글루코픽","글루코픽"]}</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[G01] {"id":"G01","kind":"assumption","status":"unverified","claim":"제품과 식사 기록 흐름을 보여 주는 AI 생성 콘셉트 사진. 실제 제품 사진이 아니다.","locator":"design/assets/visual-v2/product-hero.png","period":"2026-09-30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G01</a:t>
            </a:r>
          </a:p>
          <a:p xmlns:a="http://schemas.openxmlformats.org/drawingml/2006/main">
            <a:r>
              <a:t/>
            </a:r>
          </a:p>
          <a:p xmlns:a="http://schemas.openxmlformats.org/drawingml/2006/main">
            <a:r>
              <a:t>{"blocks":[{"id":"S01-VALUE","type":"text","title":"매 끼니의 선택을 더 쉽게","kind":"plan","evidence_ids":["I02","I07"],"text":"35~55세 직장인 2형 당뇨인\n사진 확인 → 식사 기록 → 다음 선택"},{"id":"S01-STATUS","type":"text","title":"사업 검토 초안","kind":"plan","evidence_ids":["I05","I09"],"text":"가상 인터뷰 실적 제외\n제품 구현·실제 고객 반응 확인 필요"},{"id":"S01-HERO","type":"image","title":"제품 콘셉트 사진","kind":"assumption","evidence_ids":["G01","I07"],"path":"design/assets/visual-v2/product-hero.png","caption":"AI 생성 제품 설계안 · 구현 미확인","source":"2026-09-30 사용자 요청으로 image_gen 생성 · G01","rights":"permission","alt":"제품과 식사 기록 흐름을 보여 주는 AI 생성 콘셉트 사진. 실제 제품 사진이 아니다."}],"visual_brief":{"key_message":"계획: 식사 사진을 다음 선택으로 연결하는 글루코픽","primary_block_id":"S01-HERO","reading_order":["S01-VALUE","S01-STATUS","S01-HERO"],"layout_variant":"cover_focus","visual_reason":"주장을 뒷받침하는 사진·데이터 또는 검증 설계의 관계를 큰 시각물로 표현. 고객과 가치제안을 먼저 읽히고 사업의 현재 검증 단계를 함께 전달한다.","art_direction":"glucopic-visual-v2","supporting_assets":[{"path":"design/assets/visual-v2/concept-icons.png","evidence_ids":["G06"],"rights":"permission","purpose":"개념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학회 조사에서 연령이 높을수록 당뇨병 유병률도 높았습니다. 이천이십일·이십이 년, 국내 서른 살 이상 전체 당뇨병 기준입니다. 유료 수요는 별도 검증해야 합니다.</a:t>
            </a:r>
          </a:p>
          <a:p xmlns:a="http://schemas.openxmlformats.org/drawingml/2006/main">
            <a:r>
              <a:t/>
            </a:r>
          </a:p>
          <a:p xmlns:a="http://schemas.openxmlformats.org/drawingml/2006/main">
            <a:r>
              <a:t>[X05] {"id":"X05","claim":"DMJ Diabetes Fact Sheets in Korea 2024 정정 Table1의 KNHANES2021–2022 전체당뇨병 유병률은 30–39세3.3%,40–49세8.4%,50–59세16.7%,60–69세22.7%,70세이상30.6%다.","kind":"external","status":"confirmed","url":"https://e-dmj.org/journal/view.php?number=2957","publisher":"대한당뇨병학회 / Diabetes &amp; Metabolism Journal","published_at":"2025-05-01","accessed_at":"2026-09-30","locator":"Corrigendum Table1, Diabetes Total, five non-overlapping age-group rows30–39/40–49/50–59/60–69/≥70","period":"KNHANES2021–2022","unit":"%","limitations":"전체당뇨병 유병률이며2형만/직장인/35~55세/유료고객모수아님. 같은X01원자료이고독립근거아님. 이수치를자사성과로전용하지않음.","verification_note":"visible Chrome에서정정본문및전체표를직접읽고5개연령행을전사. 원표이미지는CC BY-NC4.0이므로상업IR재사용권미확정,다운로드0건. 원표디자인을복제하지않는자체차트제작용사실값으로제공."}</a:t>
            </a:r>
          </a:p>
          <a:p xmlns:a="http://schemas.openxmlformats.org/drawingml/2006/main">
            <a:r>
              <a:t>[X01] {"id":"X01","claim":"대한당뇨병학회 Diabetes Fact Sheets in Korea 2024의 정정 Table 1에 따르면 2021~2022년 국내 30세 이상 당뇨병 추정 인구는 5,333,837명, 유병률은 15.5%다.","kind":"external","status":"confirmed","url":"https://e-dmj.org/journal/view.php?number=2957","publisher":"대한당뇨병학회 / Diabetes &amp; Metabolism Journal","published_at":"2025-05-01","accessed_at":"2026-09-30","locator":"Corrigendum Table 1, age ≥30, Diabetes Total; 원논문 Results &gt; Prevalence of diabetes mellitus","period":"KNHANES 2021–2022","unit":"명, %","limitations":"전체 당뇨병 추정치로 2형만의 수치가 아니며 35~55세 직장인, 앱 이용자 또는 유료 고객 수가 아니다. 2026년 현재 인구로 표현하지 않는다. 원논문과 정정본은 동일 원자료로 독립 근거가 아니다.","verification_note":"Chrome에서 학회 Diabetes Fact Sheet 목록→원논문 HTML의 Methods, Results, Tables 1–2, Discussion, Notes→2025-05-01 정정본 Table 1을 직접 읽었다. 정정 사유는 연령군 표기 오류. 원논문 출판일은 2025-01-01. 원문 URL https://e-dmj.org/journal/view.php?number=2909 . 확인한 학회 목록에는 2024 일반편과 2025 비만·임신 특별편이 표시됨. 특별편 원문은 미열람."}</a:t>
            </a:r>
          </a:p>
          <a:p xmlns:a="http://schemas.openxmlformats.org/drawingml/2006/main">
            <a:r>
              <a:t>[X02] {"id":"X02","claim":"파스타 공식 사이트는 음식·체중계·혈당측정기 사진 속 정보의 AI 자동 인식·분석과 혈당 리포트·공유 기능, 연속혈당측정기 연동을 안내한다.","kind":"external","status":"confirmed","url":"https://pastahealth.com/","publisher":"주식회사 카카오헬스케어","published_at":null,"accessed_at":"2026-09-30","locator":"홈페이지 FAQ '식사, 혈당, 체중을 매번 수동으로 입력...' 및 '기존 앱에서는 혈당 수치만...' 펼침 내용; CGM 제품 소개","period":"2026-09-30 확인 시점의 제품 안내","unit":"기능 제공 여부","limitations":"공식 소개에서 제공한다고 밝힌 기능을 확인한 것. 직접 앱 사용, 정확도, 사용시간, 비용 총액 또는 치료효과를 검증하지 않았다. 기능이 없다고 추정하거나 자사 우월성 증거로 쓰지 않는다.","verification_note":"사진 자동인식 FAQ 본문과 혈당 리포트·공유 FAQ를 직접 펼쳐 읽었다. 홈의 덱스콤 G7·케어센스 에어 연동 안내도 확인. 후기, 매출·고객 수와 의료 효능 마케팅은 근거로 채택하지 않음."}</a:t>
            </a:r>
          </a:p>
          <a:p xmlns:a="http://schemas.openxmlformats.org/drawingml/2006/main">
            <a:r>
              <a:t>[X03] {"id":"X03","claim":"닥터다이어리의 개발사 게시 Google Play 설명은 사진 기반 AI 식단 기록·영양정보 분석과 혈당·식단·체중·운동 통합 기록, AI 건강코칭을 안내한다.","kind":"external","status":"confirmed","url":"https://play.google.com/store/apps/details?id=com.hansjin.drdiary_android&amp;hl=ko","publisher":"㈜닥터다이어리 / Google Play 개발사 게시 설명","published_at":"2026-09-07","accessed_at":"2026-09-30","locator":"앱 정보 전체 대화상자: 'GLP-1 맞춤 AI 건강 코칭', '혈당관리는 역시 닥터다이어리', '사진 한 장으로 간편한 AI 식단 관리'; 버전 2.82.1","period":"2026-09-07 업데이트 표시, 2026-09-30 확인","unit":"기능 제공 여부","limitations":"개발사 제공 설명이며 직접 성능 시험이 아니다. 건강코칭 문단은 GLP-1 관리 맥락이므로 모든 2형 당뇨인 대상 동일 기능이라고 일반화하지 않는다. 원문 비교표의 수기 5~10분을 지지하지 않는다.","verification_note":"https://drdiary.co.kr/ 공식 홈페이지에서 Google Play 연결을 확인하고 개발사 앱 정보 대화상자를 직접 읽음. 공식 /platform 링크는 404여서 제외. 검색 결과 요약이나 이용후기는 채택하지 않음."}</a:t>
            </a:r>
          </a:p>
          <a:p xmlns:a="http://schemas.openxmlformats.org/drawingml/2006/main">
            <a:r>
              <a:t/>
            </a:r>
          </a:p>
          <a:p xmlns:a="http://schemas.openxmlformats.org/drawingml/2006/main">
            <a:r>
              <a:t/>
            </a:r>
          </a:p>
          <a:p xmlns:a="http://schemas.openxmlformats.org/drawingml/2006/main">
            <a:r>
              <a:t>{"blocks":[{"id":"S02-POP","type":"metric","title":"2021~2022년 국내 30세 이상","kind":"fact","evidence_ids":["X01"],"value":"533만 명","detail":"전체 당뇨병 추정 인구\n유병률 15.5% · 학회 정정 Table 1"},{"id":"S02-AGE","type":"chart","title":"연령대별 전체 당뇨병 유병률","kind":"fact","evidence_ids":["X05"],"chart_type":"bar","direction":"column","categories":["30대","40대","50대","60대","70세 이상"],"series":[{"name":"전체 당뇨병 유병률","values":[3.3,8.4,16.7,22.7,30.6]}],"unit":"%","source":"대한당뇨병학회·DMJ 정정 Table 1, KNHANES 2021~2022","number_format":"0.0"},{"id":"S02-SCOPE","type":"text","title":"사업 기회 검증 계획","kind":"plan","evidence_ids":["X01","X02","X03"],"text":"2형 직장인과 유료 고객은 별도 추정 필요\n사진 AI·통합 기록은 이미 상용 서비스에 존재"}],"visual_brief":{"key_message":"연령대가 높을수록 당뇨병 유병률도 높다","primary_block_id":"S02-AGE","reading_order":["S02-POP","S02-AGE","S02-SCOPE"],"layout_variant":"evidence_focus","visual_reason":"주장을 뒷받침하는 사진·데이터 또는 검증 설계의 관계를 큰 시각물로 표현. 수치의 규모를 크게 보여 주되 기준 연도·대상과 유료 수요의 차이를 함께 읽힌다.","art_direction":"glucopic-visual-v2","supporting_assets":[{"path":"design/assets/visual-v2/concept-icons.png","evidence_ids":["G06"],"rights":"permission","purpose":"개념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고객은 외식과 구내식당 이용이 잦은 서른다섯 살부터 쉰다섯 살 직장인으로 좁힙니다. 식전 정보가 필요한 순간과 기록 의향을 관찰하겠습니다. 문제 빈도는 아직 미확인입니다.</a:t>
            </a:r>
          </a:p>
          <a:p xmlns:a="http://schemas.openxmlformats.org/drawingml/2006/main">
            <a:r>
              <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[G02] {"id":"G02","kind":"assumption","status":"unverified","claim":"직장인의 점심 촬영 상황을 설명하는 AI 생성 장면. 실제 고객·인터뷰·관찰 기록이 아니다.","locator":"design/assets/visual-v2/lunch-scenario.png","period":"2026-09-30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G02</a:t>
            </a:r>
          </a:p>
          <a:p xmlns:a="http://schemas.openxmlformats.org/drawingml/2006/main">
            <a:r>
              <a:t/>
            </a:r>
          </a:p>
          <a:p xmlns:a="http://schemas.openxmlformats.org/drawingml/2006/main">
            <a:r>
              <a:t>{"blocks":[{"id":"S03-TARGET","type":"steps","title":"초기 고객 선정","kind":"plan","evidence_ids":["I02"],"items":[{"title":"누구","text":"35~55세 직장인\n2형 당뇨인"},{"title":"어디서","text":"구내식당·외식에서\n반복되는 식사 선택"},{"title":"무엇을 확인","text":"식사 전 정보 필요와\n기록 지속 의향"}]},{"id":"S03-NEED","type":"text","title":"확인할 근거","kind":"plan","evidence_ids":["I09"],"text":"실제 빈도·소요시간·지불 의향은 인터뷰와 관찰로 확인 예정"},{"id":"S03-SCENARIO","type":"image","title":"식사 촬영 상황","kind":"assumption","evidence_ids":["G02","I02"],"path":"design/assets/visual-v2/lunch-scenario.png","caption":"AI 생성 상황 이미지 · 실제 고객 아님","source":"2026-09-30 사용자 요청으로 image_gen 생성 · G02","rights":"permission","alt":"직장인의 점심 촬영 상황을 설명하는 AI 생성 장면. 실제 고객·인터뷰·관찰 기록이 아니다."}],"visual_brief":{"key_message":"계획: 첫 고객은 식사 선택이 반복되는 직장인","primary_block_id":"S03-SCENARIO","reading_order":["S03-TARGET","S03-NEED","S03-SCENARIO"],"layout_variant":"evidence_focus","visual_reason":"주장을 뒷받침하는 사진·데이터 또는 검증 설계의 관계를 큰 시각물로 표현. 목표 고객·반복 상황·관찰할 문제를 순서로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문제 가설은 두 가지입니다. 식전에는 메뉴와 양의 선택이 어렵고, 식후에는 기록이 빠진다는 것입니다. 가상 인터뷰를 제외하고 실제 식사 과업과 일주일 기록으로 확인하겠습니다.</a:t>
            </a:r>
          </a:p>
          <a:p xmlns:a="http://schemas.openxmlformats.org/drawingml/2006/main">
            <a:r>
              <a:t/>
            </a:r>
          </a:p>
          <a:p xmlns:a="http://schemas.openxmlformats.org/drawingml/2006/main">
            <a:r>
              <a:t>[I03] {"id":"I03","claim":"문제 가설은 식사 전 메뉴·밥량 판단의 어려움과 수기입력에 따른 식사·혈당 기록 누락이다.","kind":"assumption","status":"unverified","source_id":"src_9ed1a850070b50a491dc9350ece554bb3b7b267622bbcd26843064d3010e2eb5","locator":"word/document.xml#paragraph=56; word/document.xml#paragraph=57","period":"2026년 사업계획서; 실행 여부 별도 확인","unit":"해당 없음","limitations":"가상 인터뷰 외 실제 고객 원자료가 없어 문제의 크기·우선순위 미확인.","verification_note":"제출 DOCX의 해당 문단을 직접 읽고 대상·기간·단위·문장의 조건을 대조함.","source_excerpt":["영양정보 없는 외식·구내식당에서 식사 전 개인별 혈당 위험을 판단하지 못함","수기 입력 부담으로 식사·혈당 데이터가 누락되어 반복 패턴을 찾지 못함"]}</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{"blocks":[{"id":"S04-HYPOTHESES","type":"table","title":"검증할 두 가지 문제","kind":"assumption","evidence_ids":["I03"],"columns":["순간","문제 가정","관찰할 증거"],"rows":[["식사 전","메뉴·양을 판단하기 어렵다","선택 이유·정보 탐색 과정"],["식사 후","기록이 빠져 패턴이 끊긴다","제출 시점·누락 이유"]]},{"id":"S04-VALIDATE","type":"text","title":"문제 검증 계획","kind":"plan","evidence_ids":["I05","I09"],"text":"가상 인터뷰의 비율은 사용하지 않는다.\n실제 식사 과업과 7일 기록으로 우선순위를 정한다."}],"visual_brief":{"key_message":"가정: 식사 전 선택과 식사 후 기록에 다른 불편이 있다","primary_block_id":"S04-HYPOTHESES","reading_order":["S04-HYPOTHESES","S04-VALIDATE"],"layout_variant":"comparison_focus","visual_reason":"주장을 뒷받침하는 사진·데이터 또는 검증 설계의 관계를 큰 시각물로 표현. 식전과 식후의 문제를 분리해 문제 정의 두 번째 장의 역할을 명확히 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파스타와 닥터다이어리도 사진 인식과 건강 데이터 기록 기능을 안내합니다. 사진 기능 자체보다 안내를 이해하고 수정하는 부담, 기록 지속에서 차이가 있는지 확인하겠습니다.</a:t>
            </a:r>
          </a:p>
          <a:p xmlns:a="http://schemas.openxmlformats.org/drawingml/2006/main">
            <a:r>
              <a:t/>
            </a:r>
          </a:p>
          <a:p xmlns:a="http://schemas.openxmlformats.org/drawingml/2006/main">
            <a:r>
              <a:t>[X02] {"id":"X02","claim":"파스타 공식 사이트는 음식·체중계·혈당측정기 사진 속 정보의 AI 자동 인식·분석과 혈당 리포트·공유 기능, 연속혈당측정기 연동을 안내한다.","kind":"external","status":"confirmed","url":"https://pastahealth.com/","publisher":"주식회사 카카오헬스케어","published_at":null,"accessed_at":"2026-09-30","locator":"홈페이지 FAQ '식사, 혈당, 체중을 매번 수동으로 입력...' 및 '기존 앱에서는 혈당 수치만...' 펼침 내용; CGM 제품 소개","period":"2026-09-30 확인 시점의 제품 안내","unit":"기능 제공 여부","limitations":"공식 소개에서 제공한다고 밝힌 기능을 확인한 것. 직접 앱 사용, 정확도, 사용시간, 비용 총액 또는 치료효과를 검증하지 않았다. 기능이 없다고 추정하거나 자사 우월성 증거로 쓰지 않는다.","verification_note":"사진 자동인식 FAQ 본문과 혈당 리포트·공유 FAQ를 직접 펼쳐 읽었다. 홈의 덱스콤 G7·케어센스 에어 연동 안내도 확인. 후기, 매출·고객 수와 의료 효능 마케팅은 근거로 채택하지 않음."}</a:t>
            </a:r>
          </a:p>
          <a:p xmlns:a="http://schemas.openxmlformats.org/drawingml/2006/main">
            <a:r>
              <a:t>[X03] {"id":"X03","claim":"닥터다이어리의 개발사 게시 Google Play 설명은 사진 기반 AI 식단 기록·영양정보 분석과 혈당·식단·체중·운동 통합 기록, AI 건강코칭을 안내한다.","kind":"external","status":"confirmed","url":"https://play.google.com/store/apps/details?id=com.hansjin.drdiary_android&amp;hl=ko","publisher":"㈜닥터다이어리 / Google Play 개발사 게시 설명","published_at":"2026-09-07","accessed_at":"2026-09-30","locator":"앱 정보 전체 대화상자: 'GLP-1 맞춤 AI 건강 코칭', '혈당관리는 역시 닥터다이어리', '사진 한 장으로 간편한 AI 식단 관리'; 버전 2.82.1","period":"2026-09-07 업데이트 표시, 2026-09-30 확인","unit":"기능 제공 여부","limitations":"개발사 제공 설명이며 직접 성능 시험이 아니다. 건강코칭 문단은 GLP-1 관리 맥락이므로 모든 2형 당뇨인 대상 동일 기능이라고 일반화하지 않는다. 원문 비교표의 수기 5~10분을 지지하지 않는다.","verification_note":"https://drdiary.co.kr/ 공식 홈페이지에서 Google Play 연결을 확인하고 개발사 앱 정보 대화상자를 직접 읽음. 공식 /platform 링크는 404여서 제외. 검색 결과 요약이나 이용후기는 채택하지 않음."}</a:t>
            </a:r>
          </a:p>
          <a:p xmlns:a="http://schemas.openxmlformats.org/drawingml/2006/main">
            <a:r>
              <a:t/>
            </a:r>
          </a:p>
          <a:p xmlns:a="http://schemas.openxmlformats.org/drawingml/2006/main">
            <a:r>
              <a:t/>
            </a:r>
          </a:p>
          <a:p xmlns:a="http://schemas.openxmlformats.org/drawingml/2006/main">
            <a:r>
              <a:t>{"blocks":[{"id":"S05-COMPARE","type":"table","title":"공식 안내에서 확인한 기능","kind":"fact","evidence_ids":["X02","X03"],"columns":["서비스","사진 기록","데이터 활용"],"rows":[["파스타","AI 사진 인식","CGM 연동·리포트·공유"],["닥터다이어리","AI 식단 분석","혈당·식단·체중·운동 기록"]]},{"id":"S05-IMPLICATION","type":"text","title":"차별화 검증 계획","kind":"plan","evidence_ids":["X02","X03"],"text":"사진 AI 자체보다 식전 이해·수정 부담·기록 지속을 비교한다.\n공식 안내 확인: 2026-09-30 · 실제 성능 시험 전"}],"visual_brief":{"key_message":"기존 앱도 사진 AI와 건강 기록을 제공한다","primary_block_id":"S05-COMPARE","reading_order":["S05-COMPARE","S05-IMPLICATION"],"layout_variant":"comparison_focus","visual_reason":"주장을 뒷받침하는 사진·데이터 또는 검증 설계의 관계를 큰 시각물로 표현. 동일 기준 비교표로 이미 존재하는 기능을 공정하게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식사 과업에서 시간과 수정 횟수, 안내 이해도를 비교할 계획입니다. 제품의 삼십 초 목표와 수작업 체험의 삼십 분 응답 목표는 구분하겠습니다.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[I12] {"id":"I12","claim":"계획서의 경쟁 비교 시간·단계·연결항목·비용은 동일 조건의 시험 없이 제시되어 검증되지 않았다.","kind":"internal","status":"unverified","source_id":"src_9ed1a850070b50a491dc9350ece554bb3b7b267622bbcd26843064d3010e2eb5","locator":"word/document.xml#paragraph=359; word/document.xml#paragraph=360; word/document.xml#paragraph=361; word/document.xml#paragraph=362; word/document.xml#paragraph=363; word/document.xml#paragraph=374; word/document.xml#paragraph=375; word/document.xml#paragraph=376; word/document.xml#paragraph=377; word/document.xml#paragraph=378","period":"2026년 사업계획서; 실행 여부 별도 확인","unit":"분/식사, 단계, 개, 원","limitations":"자사 목표와 타사 사용 추정을 혼합하고 센서 1개 가격을 월 비용으로 표기한다. 우월성·정량 비교 차트로 사용 금지.","verification_note":"제출 DOCX의 해당 문단을 직접 읽고 대상·기간·단위·문장의 조건을 대조함.","source_excerpt":["식사 1회 기록·판단 소요시간(분)","0.5분(목표: 촬영·확인 기준)","5~10분(음식·혈당 등 수기기록 기준)","1~3분(식사시점 표기·혈당곡선 확인 기준)","5~15분(음식 검색·영양성분 비교 기준)","월 이용비용(원)","15,000원","0원(기본 앱 기준)","100,000~150,000원(센서 1개 기준, 기간·판매처별 변동)","0원"]}</a:t>
            </a:r>
          </a:p>
          <a:p xmlns:a="http://schemas.openxmlformats.org/drawingml/2006/main">
            <a:r>
              <a:t/>
            </a:r>
          </a:p>
          <a:p xmlns:a="http://schemas.openxmlformats.org/drawingml/2006/main">
            <a:r>
              <a:t/>
            </a:r>
          </a:p>
          <a:p xmlns:a="http://schemas.openxmlformats.org/drawingml/2006/main">
            <a:r>
              <a:t>{"blocks":[{"id":"S06-BENCH","type":"mapping","title":"동일 조건 비교 설계","kind":"plan","evidence_ids":["I09","I12"],"items":[{"problem":"식사 입력","solution":"같은 사진·기기 사용","proof":"완료시간·수정 횟수"},{"problem":"안내 이해","solution":"같은 질문을 제시","proof":"이해 오류·다음 행동"},{"problem":"반복 사용","solution":"같은 관찰기간 적용","proof":"기록률·중단 이유"}]},{"id":"S06-COST","type":"text","title":"전환 비용 확인 계획","kind":"plan","evidence_ids":[],"text":"기존 기록 이전·기기 연동·학습 부담을 묻고 채택 이유와 함께 기록한다."}],"visual_brief":{"key_message":"계획: 같은 과업에서 전환할 이유를 검증한다","primary_block_id":"S06-BENCH","reading_order":["S06-BENCH","S06-COST"],"layout_variant":"comparison_focus","visual_reason":"주장을 뒷받침하는 사진·데이터 또는 검증 설계의 관계를 큰 시각물로 표현. 세 가지 비교 과업과 검증 지표를 행별로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메뉴와 양을 확인하고, 식후 측정값과 식사시각을 연결할 계획입니다. 사진으로 알 수 없는 정보는 사용자에게 확인합니다. 위험 예측의 타당성과 의료기기 해당성은 별도 검토가 필요합니다.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[X04] {"id":"X04","claim":"보건복지부의 2022년 비의료 건강관리서비스 가이드라인은 일반적 건강목표·일상 습관 교육과 의료인의 진단·처방을 구분하고, 만성질환자 대상 건강관리는 의료인의 판단·지도·감독·의뢰 범위를 제시한다.","kind":"external","status":"confirmed","url":"https://www.mohw.go.kr/board.es?mid=a10409020000&amp;bid=0026&amp;act=view&amp;list_no=372814&amp;tag=&amp;nPage=62","publisher":"보건복지부 건강정책과","published_at":"2022-09-02","accessed_at":"2026-09-30","locator":"첨부 '비의료 건강관리서비스 가이드라인 및 사례집(2차).pdf' 인쇄 p5–6 (문서뷰어 17–18/42), II 비의료 건강관리서비스 판단 기준","period":"2022-09-02 개정 지침","unit":"서비스 범위","limitations":"해당 지침 일부 페이지의 설명 확인이다. 최신 법령·후속 개정의 전수 검토 또는 글루코픽의 의료기기 해당성·법적 적합성 판단이 아니다. 개별 혈당 위험 예측·행동 지침은 기능별 전문 검토 필요.","verification_note":"보건복지부 게시물 날짜와 PDF 문서뷰어를 직접 열고 p5–6를 화면으로 읽었다. 객관적 정보 출처 표기, 일반 건강목표·교육, 의료적 진단·처방 포함 제한, 만성질환자 지도 범위 확인. 전체 42쪽 완독 아님. 원문 다운로드 URL https://www.mohw.go.kr/boardDownload.es?bid=0026&amp;list_no=372814&amp;seq=1"}</a:t>
            </a:r>
          </a:p>
          <a:p xmlns:a="http://schemas.openxmlformats.org/drawingml/2006/main">
            <a:r>
              <a:t/>
            </a:r>
          </a:p>
          <a:p xmlns:a="http://schemas.openxmlformats.org/drawingml/2006/main">
            <a:r>
              <a:t/>
            </a:r>
          </a:p>
          <a:p xmlns:a="http://schemas.openxmlformats.org/drawingml/2006/main">
            <a:r>
              <a:t>{"blocks":[{"id":"S07-SOLUTION","type":"mapping","title":"문제와 제품 설계의 연결","kind":"plan","evidence_ids":["I07","I08"],"items":[{"problem":"식사 전 정보 부족","solution":"사진·메뉴·양 확인","proof":"이해·수정 부담 검증"},{"problem":"식사 후 기록 누락","solution":"측정값·식사시각 연결","proof":"연결 누락·지속률 검증"}]},{"id":"S07-BOUNDARY","type":"text","title":"안전성 검토 계획","kind":"plan","evidence_ids":["I27","X04"],"text":"사진만으로 양·조리법을 확정하지 않고 확인을 요청한다.\n개별 위험 예측의 타당성과 의료기기 해당성은 별도 검토한다."}],"visual_brief":{"key_message":"계획: 사진 한 장에서 식사 기록을 시작한다","primary_block_id":"S07-SOLUTION","reading_order":["S07-SOLUTION","S07-BOUNDARY"],"layout_variant":"comparison_focus","visual_reason":"주장을 뒷받침하는 사진·데이터 또는 검증 설계의 관계를 큰 시각물로 표현. 각 문제에 대응하는 제품 동작과 검증 기준을 한 행 안에서 읽힌다.","art_direction":"glucopic-visual-v2","supporting_assets":[{"path":"design/assets/visual-v2/concept-icons.png","evidence_ids":["G06"],"rights":"permission","purpose":"개념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제안한 메뉴와 양을 사용자가 확인하고 고쳐 저장하는 설계입니다. 화면은 에이아이로 만든 제품 콘셉트이며, 인식 정확도와 구현은 미확인입니다.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[I30] {"id":"I30","claim":"제출 원본에 식사사진 위험분석(음식사진·주의수준·구성비) 설계 이미지가 포함되어 있다.","kind":"internal","status":"confirmed","source_id":"src_9ed1a850070b50a491dc9350ece554bb3b7b267622bbcd26843064d3010e2eb5","locator":"word/document.xml#node=4370:word/media/a92224605d499f522a99927050c017e3cbf30cc2.png","period":"원본 이미지에 생성·구현 시점 없음","unit":"화면 1장","limitations":"62점·68% 등 화면 수치는 가상 설계 예시이다. 산출모델·정확도·임상적 유효성 미검증. 가상 설계/구현 미확인 표시 필수.","verification_note":"추출 원본 이미지를 직접 열어 화면의 제목·주요 요소를 판독함. 설계 이미지의 존재 확인이며 구현·임상·사용자 성과 검증이 아님.","asset_ids":["ast_8b7e8e44be8ff6f6e494df1f"]}</a:t>
            </a:r>
          </a:p>
          <a:p xmlns:a="http://schemas.openxmlformats.org/drawingml/2006/main">
            <a:r>
              <a:t>[G03] {"id":"G03","kind":"assumption","status":"unverified","claim":"AI가 제안한 메뉴·양을 사용자가 확인·수정하고 저장하는 새 화면 설계안. 구현 미확인.","locator":"design/assets/visual-v2/confirm-ui.png","period":"2026-09-30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
            </a:r>
          </a:p>
          <a:p xmlns:a="http://schemas.openxmlformats.org/drawingml/2006/main">
            <a:r>
              <a:t>Image source: 2026-09-30 사용자 요청으로 image_gen 생성 · G03</a:t>
            </a:r>
          </a:p>
          <a:p xmlns:a="http://schemas.openxmlformats.org/drawingml/2006/main">
            <a:r>
              <a:t/>
            </a:r>
          </a:p>
          <a:p xmlns:a="http://schemas.openxmlformats.org/drawingml/2006/main">
            <a:r>
              <a:t>{"blocks":[{"id":"S08-SCREEN","type":"image","title":"메뉴·양 확인 설계","kind":"assumption","evidence_ids":["G03","I07","I08"],"path":"design/assets/visual-v2/confirm-ui.png","caption":"AI 생성 제품 설계안 · 화면 내용 예시 · 구현 미확인","source":"2026-09-30 사용자 요청으로 image_gen 생성 · G03","rights":"permission","alt":"AI가 제안한 메뉴·양을 사용자가 확인·수정하고 저장하는 새 화면 설계안. 구현 미확인."},{"id":"S08-FLOW","type":"text","title":"사용 흐름 검증 계획","kind":"plan","evidence_ids":["I07","I27","G03"],"text":"사진에서 메뉴를 제안\n메뉴·양은 사용자가 확인·수정\n확인한 내용을 기록으로 저장\n\n음식 인식 정확도·구현 상태는 미확인"}],"visual_brief":{"key_message":"계획: AI가 제안하고 사용자가 확인한다","primary_block_id":"S08-SCREEN","reading_order":["S08-SCREEN","S08-FLOW"],"layout_variant":"product_hero","visual_reason":"주장을 뒷받침하는 사진·데이터 또는 검증 설계의 관계를 큰 시각물로 표현. 원본 화면에서 입력·구성 영역을 확대하고 확인해야 할 동작을 옆에 둔다.","art_direction":"glucopic-visual-v2","supporting_assets":[{"path":"design/assets/visual-v2/concept-icons.png","evidence_ids":["G06"],"rights":"permission","purpose":"개념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식사 사진과 시각, 직접 입력한 측정값을 연결하고 오류를 수정하는 설계입니다. 화면은 에이아이로 만든 예시이며, 구현과 기기 연동은 미확인입니다.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[I33] {"id":"I33","claim":"제출 원본에 식사-혈당 자동연결(사진·식사시각·혈당의 타임라인) 설계 이미지가 포함되어 있다.","kind":"internal","status":"confirmed","source_id":"src_9ed1a850070b50a491dc9350ece554bb3b7b267622bbcd26843064d3010e2eb5","locator":"word/document.xml#node=4569:word/media/dd37e06a4f3d635ea188709ed52f49d9b4357bb9.png","period":"원본 이미지에 생성·구현 시점 없음","unit":"화면 1장","limitations":"142·128·165mg/dL은 가상 설계 예시이며 실제 사용자 데이터·연동 동작을 입증하지 않는다.","verification_note":"추출 원본 이미지를 직접 열어 화면의 제목·주요 요소를 판독함. 설계 이미지의 존재 확인이며 구현·임상·사용자 성과 검증이 아님.","asset_ids":["ast_0a29df9e9f6a3f228892c59d"]}</a:t>
            </a:r>
          </a:p>
          <a:p xmlns:a="http://schemas.openxmlformats.org/drawingml/2006/main">
            <a:r>
              <a:t>[G04] {"id":"G04","kind":"assumption","status":"unverified","claim":"식사 사진·시각·직접 입력 측정값을 연결하는 새 화면 설계안. 시각은 예시, 구현 미확인.","locator":"design/assets/visual-v2/record-ui.png","period":"2026-09-30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
            </a:r>
          </a:p>
          <a:p xmlns:a="http://schemas.openxmlformats.org/drawingml/2006/main">
            <a:r>
              <a:t>Image source: 2026-09-30 사용자 요청으로 image_gen 생성 · G04</a:t>
            </a:r>
          </a:p>
          <a:p xmlns:a="http://schemas.openxmlformats.org/drawingml/2006/main">
            <a:r>
              <a:t/>
            </a:r>
          </a:p>
          <a:p xmlns:a="http://schemas.openxmlformats.org/drawingml/2006/main">
            <a:r>
              <a:t>{"blocks":[{"id":"S09-SCREEN","type":"image","title":"식사·측정값 연결 설계","kind":"assumption","evidence_ids":["G04","I07","I08"],"path":"design/assets/visual-v2/record-ui.png","caption":"AI 생성 제품 설계안 · 화면 내용 예시 · 구현 미확인","source":"2026-09-30 사용자 요청으로 image_gen 생성 · G04","rights":"permission","alt":"식사 사진·시각·직접 입력 측정값을 연결하는 새 화면 설계안. 시각은 예시, 구현 미확인."},{"id":"S09-QUALITY","type":"text","title":"데이터 연결 검증 계획","kind":"plan","evidence_ids":["I08","I27","I33"],"text":"사진·식사시각·측정시각 연결\n누락·중복·잘못된 연결 수정\n본인 기록을 다시 보는 흐름\n\n새 제품 설계안 · 기기 연동은 미확인"}],"visual_brief":{"key_message":"계획: 사진·시각·측정값을 한 기록으로 연결한다","primary_block_id":"S09-SCREEN","reading_order":["S09-SCREEN","S09-QUALITY"],"layout_variant":"product_hero","visual_reason":"주장을 뒷받침하는 사진·데이터 또는 검증 설계의 관계를 큰 시각물로 표현. 사진과 시각·측정값의 연결 영역을 넓게 보여 주고 데이터 품질 검증을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고객 반응은 제출 자료에서 확인되지 않았습니다. 첫 칠일 체험에서 시작자와 완료자, 결제자를 구분하고 사용 이유와 이탈, 환불을 기록하겠습니다.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[I10] {"id":"I10","claim":"D7 41.7%·이탈 38.9%·결제 12.5%·추천 18.8%는 달성한 경우 Go로 판정한다는 조건형 예시이다.","kind":"internal","status":"confirmed","source_id":"src_9ed1a850070b50a491dc9350ece554bb3b7b267622bbcd26843064d3010e2eb5","locator":"word/document.xml#paragraph=279; word/document.xml#paragraph=280; word/document.xml#paragraph=285; word/document.xml#paragraph=286","period":"2026년 사업계획서; 실행 여부 별도 확인","unit":"%","limitations":"실제 달성치가 아니다. 시작자·완료자·결제자 원자료와 관찰기간이 없다.","verification_note":"제출 DOCX의 해당 문단을 직접 읽고 대상·기간·단위·문장의 조건을 대조함.","source_excerpt":["Go 기준: D7 재방문율 35% 이상 및 체험 이탈률 50% 이하.","1차 7일 체험에서 D7 재방문율 41.7%, 이탈률 38.9%를 달성한 경우 Go로 판정한다.","Go 기준: 체험 완료자 기준 월 1만5,000원 결제 전환율 10% 이상, 추천 발생 비율 15% 이상.","1차 체험에서 결제 전환율 12.5%, 추천 발생 비율 18.8%를 달성한 경우 Go로 판정한다."]}</a:t>
            </a:r>
          </a:p>
          <a:p xmlns:a="http://schemas.openxmlformats.org/drawingml/2006/main">
            <a:r>
              <a:t/>
            </a:r>
          </a:p>
          <a:p xmlns:a="http://schemas.openxmlformats.org/drawingml/2006/main">
            <a:r>
              <a:t/>
            </a:r>
          </a:p>
          <a:p xmlns:a="http://schemas.openxmlformats.org/drawingml/2006/main">
            <a:r>
              <a:t>{"blocks":[{"id":"S10-STATUS","type":"table","title":"현재 제출 자료와 필요한 근거","kind":"fact","evidence_ids":["I05","I10"],"columns":["제출 자료","해석","다음에 확보할 것"],"rows":[["가상 인터뷰","실제 고객 반응 아님","실제 인터뷰 원자료"],["조건형 Go 예시","달성 실적 아님","사용·결제 원로그"]]},{"id":"S10-MVP","type":"text","title":"초기 검증 계획","kind":"plan","evidence_ids":["I09","I39"],"text":"7일 식사 기록 MVP 운영\n시작자·완료자·결제자 수를 분리\n사용 이유·이탈·환불을 함께 관찰"}],"visual_brief":{"key_message":"계획: 실제 고객 반응은 첫 7일에서 확인한다","primary_block_id":"S10-STATUS","reading_order":["S10-STATUS","S10-MVP"],"layout_variant":"evidence_focus","visual_reason":"주장을 뒷받침하는 사진·데이터 또는 검증 설계의 관계를 큰 시각물로 표현. 증거 공백을 숨기지 않고 실제로 확보할 자료와 대응시킨다.","art_direction":"glucopic-visual-v2","supporting_assets":[{"path":"design/assets/visual-v2/concept-icons.png","evidence_ids":["G06"],"rights":"permission","purpose":"개념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개인이 월 만오천 원을 내는 구독을 가격 가정으로 두었습니다. 석 달 삼만구천 원도 검증할 가격입니다. 실제 결제와 환불, 처리 원가를 함께 확인하겠습니다.</a:t>
            </a:r>
          </a:p>
          <a:p xmlns:a="http://schemas.openxmlformats.org/drawingml/2006/main">
            <a:r>
              <a:t/>
            </a:r>
          </a:p>
          <a:p xmlns:a="http://schemas.openxmlformats.org/drawingml/2006/main">
            <a:r>
              <a:t>[I13] {"id":"I13","claim":"가격 가정은 개인 프리미엄 구독 월 15,000원, 얼리액세스 3개월 39,000원이다.","kind":"assumption","status":"unverified","source_id":"src_9ed1a850070b50a491dc9350ece554bb3b7b267622bbcd26843064d3010e2eb5","locator":"word/document.xml#paragraph=494; word/document.xml#paragraph=495","period":"2026년 사업계획서; 실행 여부 별도 확인","unit":"원/인·월, 원/인·3개월","limitations":"판매·결제 완료 자료가 없는 가격 가정이며 할인 상품의 기간과 단위를 구분한다.","verification_note":"제출 DOCX의 해당 문단을 직접 읽고 대상·기간·단위·문장의 조건을 대조함.","source_excerpt":["BM 1) 프리미엄 구독: 월 1만5천원","BM 2) 얼리액세스: 3개월 3만9천원"]}</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[I14] {"id":"I14","claim":"매출총이익률 75%, 평균 유지 6개월, CAC 30,000원 이하, LTV 67,500원은 운영 가정이다.","kind":"assumption","status":"unverified","source_id":"src_9ed1a850070b50a491dc9350ece554bb3b7b267622bbcd26843064d3010e2eb5","locator":"word/document.xml#paragraph=497; word/document.xml#paragraph=525","period":"2026년 사업계획서; 실행 여부 별도 확인","unit":"%, 개월, 원/고객","limitations":"LTV=15,000원/월×6개월×75%=67,500원, LTV/CAC=2.25배. AI API·결제 수수료·환불 실측이 없다.","verification_note":"제출 DOCX의 해당 문단을 직접 읽고 대상·기간·단위·문장의 조건을 대조함.","source_excerpt":["매출총이익률 75% 목표","Q1~Q3에서 유지율과 전환율이 검증된 메시지를 활용해 검색 콘텐츠·소액 광고 및 직장 건강관리 프로그램 1곳으로 확장한다. 퍼널별로 문제 검색 콘텐츠(인식), 무료 분석 체험(관심), 주간 리포트 예시(고려), 얼리액세스 결제(구매), 알림·보상·리포트(유지)를 연결한다. 목표는 누적 유료 고객 300명, 월 구독 매출 450만원, 6개월 누적 매출 810만원이다. 연간 LTV는 월 1만5천원×평균 유지 6개월×매출총이익률 75%=6만7,500원으로 산정하며, CAC 3만원 이하 대비 LTV/CAC 2.25배 이상을 확보한다. 출처: 자체 사업가설·2026; 가격·원가 산정은 초기 클라우드·AI분석·결제수수료 변동을 반영한 운영 가정."]}</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{"blocks":[{"id":"S11-PRICE","type":"metric","title":"개인 프리미엄 가격 가정","kind":"assumption","evidence_ids":["I13","I07"],"value":"월 15,000원","detail":"인당 월 구독\n식사 기록·연결·주간 리포트"},{"id":"S11-PAY","type":"text","title":"유료 검증 계획","kind":"plan","evidence_ids":["I13","I14","I09"],"text":"3개월 39,000원 얼리액세스도 가격 가정\n상품·기간을 명시해 실제 결제·환불 확인\nAI 처리비·결제비용은 별도 산정 예정"}],"visual_brief":{"key_message":"가정: 월 15,000원의 지불 의사를 검증한다","primary_block_id":"S11-PRICE","reading_order":["S11-PRICE","S11-PAY"],"layout_variant":"evidence_focus","visual_reason":"주장을 뒷받침하는 사진·데이터 또는 검증 설계의 관계를 큰 시각물로 표현. 가격을 크게 제시하되 단위·상품 조건·미검증 상태를 함께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전체 환자 수에서 제이형 당뇨, 목표 연령, 직장인의 교집합을 먼저 확인해야 합니다. 이후 채널 도달과 참여, 결제를 측정해 실제 공략 범위를 계산하겠습니다. 현재 시장 금액은 미확정입니다.</a:t>
            </a:r>
          </a:p>
          <a:p xmlns:a="http://schemas.openxmlformats.org/drawingml/2006/main">
            <a:r>
              <a:t/>
            </a:r>
          </a:p>
          <a:p xmlns:a="http://schemas.openxmlformats.org/drawingml/2006/main">
            <a:r>
              <a:t>[X01] {"id":"X01","claim":"대한당뇨병학회 Diabetes Fact Sheets in Korea 2024의 정정 Table 1에 따르면 2021~2022년 국내 30세 이상 당뇨병 추정 인구는 5,333,837명, 유병률은 15.5%다.","kind":"external","status":"confirmed","url":"https://e-dmj.org/journal/view.php?number=2957","publisher":"대한당뇨병학회 / Diabetes &amp; Metabolism Journal","published_at":"2025-05-01","accessed_at":"2026-09-30","locator":"Corrigendum Table 1, age ≥30, Diabetes Total; 원논문 Results &gt; Prevalence of diabetes mellitus","period":"KNHANES 2021–2022","unit":"명, %","limitations":"전체 당뇨병 추정치로 2형만의 수치가 아니며 35~55세 직장인, 앱 이용자 또는 유료 고객 수가 아니다. 2026년 현재 인구로 표현하지 않는다. 원논문과 정정본은 동일 원자료로 독립 근거가 아니다.","verification_note":"Chrome에서 학회 Diabetes Fact Sheet 목록→원논문 HTML의 Methods, Results, Tables 1–2, Discussion, Notes→2025-05-01 정정본 Table 1을 직접 읽었다. 정정 사유는 연령군 표기 오류. 원논문 출판일은 2025-01-01. 원문 URL https://e-dmj.org/journal/view.php?number=2909 . 확인한 학회 목록에는 2024 일반편과 2025 비만·임신 특별편이 표시됨. 특별편 원문은 미열람."}</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[I13] {"id":"I13","claim":"가격 가정은 개인 프리미엄 구독 월 15,000원, 얼리액세스 3개월 39,000원이다.","kind":"assumption","status":"unverified","source_id":"src_9ed1a850070b50a491dc9350ece554bb3b7b267622bbcd26843064d3010e2eb5","locator":"word/document.xml#paragraph=494; word/document.xml#paragraph=495","period":"2026년 사업계획서; 실행 여부 별도 확인","unit":"원/인·월, 원/인·3개월","limitations":"판매·결제 완료 자료가 없는 가격 가정이며 할인 상품의 기간과 단위를 구분한다.","verification_note":"제출 DOCX의 해당 문단을 직접 읽고 대상·기간·단위·문장의 조건을 대조함.","source_excerpt":["BM 1) 프리미엄 구독: 월 1만5천원","BM 2) 얼리액세스: 3개월 3만9천원"]}</a:t>
            </a:r>
          </a:p>
          <a:p xmlns:a="http://schemas.openxmlformats.org/drawingml/2006/main">
            <a:r>
              <a:t>[I22] {"id":"I22","claim":"TAM 2.11조원은 국내 30세 이상 모든 당뇨 533만명에 월 33,000원을 곱한 가정 계산이다.","kind":"assumption","status":"unverified","source_id":"src_9ed1a850070b50a491dc9350ece554bb3b7b267622bbcd26843064d3010e2eb5","locator":"word/document.xml#paragraph=75; word/document.xml#paragraph=76; word/document.xml#paragraph=77","period":"모수는 원문상 2022 표기, 가격은 계획 전제","unit":"명, 원/월, 원/년","limitations":"533만×33,000원×12=2,110,680,000,000원. 전원 구매를 가정한 상한이며 초기 2형 직장인 시장이나 실측 시장 매출이 아니다. 원문 2022 단년도는 외부 확인 후 정정 필요.","verification_note":"제출 DOCX의 해당 문단을 직접 읽고 대상·기간·단위·문장의 조건을 대조함.","source_excerpt":["국내 당뇨병 성인 대상 디지털 건강관리 시장","2.1 조원","30세 이상 당뇨 533만명×월 3.3만원×12개월=2.11조원(질병관리청·2022, 가격 전제)"]}</a:t>
            </a:r>
          </a:p>
          <a:p xmlns:a="http://schemas.openxmlformats.org/drawingml/2006/main">
            <a:r>
              <a:t>[I24] {"id":"I24","claim":"원문은 초기 3년 내 확보 가능한 고객 10만명·180억원을 SOM이라고 주장한다.","kind":"assumption","status":"contradicted","source_id":"src_9ed1a850070b50a491dc9350ece554bb3b7b267622bbcd26843064d3010e2eb5","locator":"word/document.xml#paragraph=85; word/document.xml#paragraph=86; word/document.xml#paragraph=87; word/document.xml#paragraph=616; word/document.xml#paragraph=634","period":"향후 3년/2028년","unit":"명, 원/년","limitations":"동일 자료의 2028년 활성 유료2,000명 목표와 범위 불일치.100,000명×15,000원×12=180억원의 산술은 맞지만 공급역량 근거가 없다. 누적·활성 정의와 점유 가정 재정의 전 시장 규모로 채택 금지.","verification_note":"제출 DOCX의 해당 문단을 직접 읽고 대상·기간·단위·문장의 조건을 대조함.","source_excerpt":["초기 3년 내 확보 가능한 고관여 직장인 고객 시장","180 억원","3년 확보 10만명×월 1.5만원×12개월=180억원; 커뮤니티·병의원·기업 채널 공급역량 기준(자체 사업가설·2026)","검증된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성장전략(2026).","활성 유료 고객 2,000명 × 월 평균 객단가 1만8천원 × 평균 구매 1개 × 평균 이용 8개월 = 2억8,800만원"]}</a:t>
            </a:r>
          </a:p>
          <a:p xmlns:a="http://schemas.openxmlformats.org/drawingml/2006/main">
            <a:r>
              <a:t/>
            </a:r>
          </a:p>
          <a:p xmlns:a="http://schemas.openxmlformats.org/drawingml/2006/main">
            <a:r>
              <a:t/>
            </a:r>
          </a:p>
          <a:p xmlns:a="http://schemas.openxmlformats.org/drawingml/2006/main">
            <a:r>
              <a:t>{"blocks":[{"id":"S12-LAYERS","type":"formula","title":"시장 범위 재산정 계획","kind":"plan","evidence_ids":["X01","I02","I13"],"items":[{"label":"출발 모수","formula":"국내 30세 이상 전체 당뇨","result":"약 533만 명","basis":"2021~2022 · 2형만의 인구 아님"},{"label":"SAM 확인","formula":"2형 ∩ 35~55세 ∩ 직장인","result":"미확정","basis":"같은 모집단의 교집합 자료 필요"},{"label":"SOM 확인","formula":"도달 인원 × 참여율 × 결제율","result":"미확정","basis":"가격·실제 전환·운영 역량 검증"}]},{"id":"S12-BOUNDARY","type":"text","title":"금액 산정 전 확인 계획","kind":"plan","evidence_ids":["X01","I22","I24"],"text":"전국 환자 수를 유료 고객 수로 쓰지 않는다.\n고객 수 × 실제 월가격 × 이용기간으로 계산한다.\n현재 TAM·SAM·SOM 금액은 미확정."}],"visual_brief":{"key_message":"계획: 전체 인구에서 실제 지불 고객까지 좁힌다","primary_block_id":"S12-LAYERS","reading_order":["S12-LAYERS","S12-BOUNDARY"],"layout_variant":"market_layers","visual_reason":"주장을 뒷받침하는 사진·데이터 또는 검증 설계의 관계를 큰 시각물로 표현. 모집단에서 실제 도달·지불 범위로 좁아지는 산식 층을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커뮤니티와 지인 소개로 스무 명에서 서른 명에게 접근하는 계획입니다. 식전 모의과업과 칠일 무료체험 뒤 구독을 제안합니다. 늦은 회신은 사후 피드백이며, 담당과 시작일은 미확정입니다.</a:t>
            </a:r>
          </a:p>
          <a:p xmlns:a="http://schemas.openxmlformats.org/drawingml/2006/main">
            <a:r>
              <a:t/>
            </a:r>
          </a:p>
          <a:p xmlns:a="http://schemas.openxmlformats.org/drawingml/2006/main">
            <a:r>
              <a:t>[I15] {"id":"I15","claim":"첫 고객 확보 계획은 커뮤니티·지인 소개의 20~30명 1:1 모집, 상담 온보딩, 첫 식사 사진 분석 및 얼리액세스 제안이다.","kind":"internal","status":"confirmed","source_id":"src_9ed1a850070b50a491dc9350ece554bb3b7b267622bbcd26843064d3010e2eb5","locator":"word/document.xml#paragraph=516","period":"2026년 사업계획서; 실행 여부 별도 확인","unit":"명","limitations":"2026년 Q1로 기재된 경과 일정이다. 실제 진행 여부와 새 모집 일정·담당을 확인해야 한다.","verification_note":"제출 DOCX의 해당 문단을 직접 읽고 대상·기간·단위·문장의 조건을 대조함.","source_excerpt":["당뇨 커뮤니티·지인 소개를 통해 20~30명을 1:1로 모집하고, 4주 유료 얼리액세스(월 1만5천원 또는 3개월 3만9천원)를 1일차부터 판매한다. 인식 단계에서는 ‘직장인 점심 혈당관리’ 콘텐츠, 구매 순간에는 개인별 온보딩 상담, 첫 사용 경험에서는 첫 식사 사진 분석을 제공한다. 목표는 유료 고객 30명, 7일 사진기록 유지율 40% 이상, 식사-혈당 연결률 30% 이상이다. 가격 기준선은 무료 수기기록 앱의 시간비용(식사당 5~10분)과 연속혈당측정 센서의 10만~15만원대 비용이며, 월 1만5천원은 식전 판단·자동기록·리포트의 통합 가치에 기반한다. 출처: 자체 고객 인터뷰 65명(2026); FreeStyle Libre 공개 판매가 기준(판매처별 상이)."]}</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{"blocks":[{"id":"S13-CHANNEL","type":"steps","title":"첫 고객에게 도달하는 순서","kind":"plan","evidence_ids":["I15","I09"],"items":[{"title":"모집","text":"커뮤니티·지인 소개\n20~30명 직접 접근"},{"title":"온보딩","text":"짧은 상담·동의\n첫 식사 사진 제출"},{"title":"첫 사용","text":"식전 모의과업·7일 무료체험\n종료 후 구독 제안"}]},{"id":"S13-OWNER","type":"text","title":"모집 실행 계획","kind":"plan","evidence_ids":["I15","I20"],"text":"제품총괄 후보 · 실제 담당과 시작일 확정 필요\n기관 제휴는 협력 예정이며 확보 채널로 집계하지 않는다."}],"visual_brief":{"key_message":"계획: 첫 코호트는 커뮤니티에서 직접 모집한다","primary_block_id":"S13-CHANNEL","reading_order":["S13-CHANNEL","S13-OWNER"],"layout_variant":"timeline_focus","visual_reason":"주장을 뒷받침하는 사진·데이터 또는 검증 설계의 관계를 큰 시각물로 표현. 초기 채널·첫 행동·판매 제안을 실행 순서로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칠일 차 사진 제출은 시작자 중 삼십오 퍼센트, 결제는 종료설문 제출자 중 십 퍼센트가 가설 기준입니다. 시작자 전체 결제율과 회신 지연, 식전 열람도 측정합니다. 팀 확정 전 제안입니다.</a:t>
            </a:r>
          </a:p>
          <a:p xmlns:a="http://schemas.openxmlformats.org/drawingml/2006/main">
            <a:r>
              <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{"blocks":[{"id":"S14-FUNNEL","type":"table","title":"첫 7일 코호트 측정 계획","kind":"plan","evidence_ids":["I39"],"columns":["단계","분모·정의","가설 기준"],"rows":[["D7 사진 제출","체험 시작자 기준","35% 이상"],["유료 전환","7일 종료설문 제출자","10% 이상"],["중단·환불","3일 미기록·환불 별도","원인 함께 기록"]]},{"id":"S14-LOG","type":"text","title":"판정 계획","kind":"plan","evidence_ids":["I09","I39"],"text":"모집·시작·종료설문·결제 인원을 분리한다.\n시작자 전체 결제율과 식전 열람·지연도 기록한다.\n완료자 정의와 기준은 제안이며 실측값이 아니다."}],"visual_brief":{"key_message":"계획: 체험 시작부터 결제까지 분모를 고정한다","primary_block_id":"S14-FUNNEL","reading_order":["S14-FUNNEL","S14-LOG"],"layout_variant":"comparison_focus","visual_reason":"주장을 뒷받침하는 사진·데이터 또는 검증 설계의 관계를 큰 시각물로 표현. 단계별 분모와 판정 기준을 같은 표 안에서 명확히 구분한다.","art_direction":"glucopic-visual-v2","supporting_assets":[{"path":"design/assets/visual-v2/concept-icons.png","evidence_ids":["G06"],"rights":"permission","purpose":"개념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유지와 결제가 반복되는지 확인한 뒤 채널과 고객군을 넓힙니다. 유료 삼백 명과 삼십일 유지율 삼십 퍼센트는 실적이 아닌 확장 목표입니다. 비용과 운영 품질도 함께 봅니다.</a:t>
            </a:r>
          </a:p>
          <a:p xmlns:a="http://schemas.openxmlformats.org/drawingml/2006/main">
            <a:r>
              <a:t/>
            </a:r>
          </a:p>
          <a:p xmlns:a="http://schemas.openxmlformats.org/drawingml/2006/main">
            <a:r>
              <a:t>[I17] {"id":"I17","claim":"성장 계획은 주간 리포트·알림·추천으로 유지율을 검증한 뒤 전단계·가족관리 및 일본 현지화로 확장하는 것이다.","kind":"internal","status":"confirmed","source_id":"src_9ed1a850070b50a491dc9350ece554bb3b7b267622bbcd26843064d3010e2eb5","locator":"word/document.xml#paragraph=536; word/document.xml#paragraph=549; word/document.xml#paragraph=550; word/document.xml#paragraph=554; word/document.xml#paragraph=556; word/document.xml#paragraph=616; word/document.xml#paragraph=621","period":"2026년 사업계획서; 실행 여부 별도 확인","unit":"해당 없음","limitations":"국내 유료 300명·30일 유지율 30% 이상은 확장 전제 목표다. 확보 고객·확정 해외 진출 사실이 아니다.","verification_note":"제출 DOCX의 해당 문단을 직접 읽고 대상·기간·단위·문장의 조건을 대조함.","source_excerpt":["검증된 사진기록-개인화 안내 구독을 2027년 인접군·멤버십으로 순차 확장","식사-혈당 주간 리포트와 7일 기록 목표를 제공해 사진기록 유지율 40% 이상을 관리한다. 리포트 공유형 친구초대 코드로 추천 유입 비중 15%를 목표로 한다.","2026년 추천 전환 데이터를 바탕으로 가족 초대·동료 챌린지를 도입한다. 추천 유입 비중 25%, 추천 고객의 30일 유지율 40% 이상을 목표로 한다.","국내에서 유료 300명·30일 유지율 30% 이상 검증 후 2028년부터 현지화한다.","현지 음식 데이터·개인정보 규정·의료광고 기준을 파트너와 검증한 뒤 온라인 선진입한다.","검증된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성장전략(2026).","국내 유료 300명·30일 유지율 30% 이상 검증을 전제로 일본 시장에 온라인으로 선진입한다. 당뇨 교육기관 또는 혈당기 유통 파트너 1곳과 공동 체험을 운영하고, 현지 음식 데이터·개인정보·광고 규정을 검토한다. 자산성 의료장비는 직접 구매하지 않고 혈당기 유통사·교육기관 파트너십으로 활용해 초기 고정비를 최소화한다. 출처: IDF Diabetes Atlas(2021); 자체 글로벌 진출전략(2026)."]}</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{"blocks":[{"id":"S15-GROW","type":"steps","title":"검증 뒤 확장 계획","kind":"plan","evidence_ids":["I17","I20"],"items":[{"title":"유지 확인","text":"리포트·알림·추천\n반복 사용 관찰"},{"title":"채널 반복","text":"획득비용·결제 확인\n병의원·기업 실험"},{"title":"고객군 확대","text":"전단계·가족관리\n이후 해외 검토"}]},{"id":"S15-GATE","type":"text","title":"확장 판단 목표","kind":"plan","evidence_ids":["I17"],"text":"국내 유료 300명·D30 유지율 30% 이상은 계획 기준\n채널별 비용·운영 품질이 확인되어야 다음 단계로 진행"}],"visual_brief":{"key_message":"계획: 유지와 결제 확인 후 채널·고객군을 확장한다","primary_block_id":"S15-GROW","reading_order":["S15-GROW","S15-GATE"],"layout_variant":"timeline_focus","visual_reason":"주장을 뒷받침하는 사진·데이터 또는 검증 설계의 관계를 큰 시각물로 표현. 첫 모집과 이후 반복 성장의 역할을 별도 장표에서 구분한다.","art_direction":"glucopic-visual-v2","supporting_assets":[{"path":"design/assets/visual-v2/concept-icons.png","evidence_ids":["G06"],"rights":"permission","purpose":"개념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시작일 확정 후 첫 달은 문제와 데모, 둘째 달은 칠일 무료체험 후 결제 검증, 셋째 달은 유지와 오류, 원가를 점검하는 일정안입니다. 역할별 산출물과 검증 기준에 따라 다음 단계 진행을 결정합니다.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[I18] {"id":"I18","claim":"사업 일정에는 2026년 4~5월 데모 검증, 6~12월 MVP·유료검증, 2027년 고도화, 2028년 인접군·일본 사전검증이 기재되어 있다.","kind":"internal","status":"confirmed","source_id":"src_9ed1a850070b50a491dc9350ece554bb3b7b267622bbcd26843064d3010e2eb5","locator":"word/document.xml#paragraph=594; word/document.xml#paragraph=595; word/document.xml#paragraph=596; word/document.xml#paragraph=599; word/document.xml#paragraph=600; word/document.xml#paragraph=601; word/document.xml#paragraph=604; word/document.xml#paragraph=605; word/document.xml#paragraph=609; word/document.xml#paragraph=610; word/document.xml#paragraph=614; word/document.xml#paragraph=615; word/document.xml#paragraph=619; word/document.xml#paragraph=620","period":"계획 2026년 4월~2028년 12월","unit":"해당 없음","limitations":"현재 2026-09-30 기준 이미 경과한 단계의 실적 및 협약 시작일이 확인되지 않았다. Q1 시작 GTM 일정과 혼재한다.","verification_note":"제출 DOCX의 해당 문단을 직접 읽고 대상·기간·단위·문장의 조건을 대조함.","source_excerpt":["클릭형 데모와 1:1 인터뷰로 식전 30초 판단 흐름 및 유료가설 검증","2026년 4월~5월","35~55세 직장인 2형 당뇨인 대상 데모 테스트 100건 이상을 수행하고, 핵심 문제·가격수용성·사진기록 지속 의향을 확인한다. 출처: 자체 사업추진계획(2026).","사진 분석·행동지침·식사-혈당 연결 MVP 출시 및 얼리액세스 판매","2026년 6월~12월","베타 테스터 200명, 누적 식사사진 분석 6,000건, 식사-혈당 연결 기록 1,500건을 확보한다. 월 1만5천원 및 3개월 3만9천원 상품으로 유료 고객 300명, 30일 재방문율 30% 이상을 검증한다. 의료 진단·치료 대체가 아닌 참고용 건강관리 정보로 운영한다. 출처: 자체 사업추진계획(2026); 개인정보보호위원회, 민감정보 처리 원칙.","한국형 외식·구내식당 데이터와 개인화 리포트 고도화","2027년 1월~6월","커뮤니티·병의원·기업 건강관리 채널의 CAC 및 유지율 검증","2027년 7월~12월","당뇨 전단계·가족관리 수요로 확장 및 멤버십 상품 출시","2028년 1월~6월","일본어 현지화, 현지 메뉴 데이터 검증 및 파트너 공동 체험 운영","2028년 7월~12월"]}</a:t>
            </a:r>
          </a:p>
          <a:p xmlns:a="http://schemas.openxmlformats.org/drawingml/2006/main">
            <a:r>
              <a:t/>
            </a:r>
          </a:p>
          <a:p xmlns:a="http://schemas.openxmlformats.org/drawingml/2006/main">
            <a:r>
              <a:t/>
            </a:r>
          </a:p>
          <a:p xmlns:a="http://schemas.openxmlformats.org/drawingml/2006/main">
            <a:r>
              <a:t>{"blocks":[{"id":"S16-ROADMAP","type":"roadmap","title":"현재 기준 일정 재설정안","kind":"plan","evidence_ids":["I09","I39"],"items":[{"period":"M1 · 시작일 확정 후","title":"문제·화면 검증","deliverables":["제품총괄: 인터뷰·과업 로그","개발: 클릭형 데모"],"gate":"이해 오류·우선 문제 정리"},{"period":"M2","title":"7일 체험·결제 검증","deliverables":["운영: 시작·완료·결제 로그","자문: 안내 문구 검토"],"gate":"D7·유료전환 가설 판정"},{"period":"M3","title":"유지·품질 판단","deliverables":["개발: 연결 오류 보고서","제품총괄: D30 코호트"],"gate":"유지·원가 확인 후 확대"}]},{"id":"S16-DATES","type":"text","title":"일정 확인 계획","kind":"plan","evidence_ids":["I18"],"text":"기준일 2026-09-30 · M1 시작일·담당 실명 미확정\n원문 2026년 상반기 계획의 달성 여부 확인 후 갱신"}],"visual_brief":{"key_message":"계획: 첫 3개월은 사용성과 유료 수요를 검증한다","primary_block_id":"S16-ROADMAP","reading_order":["S16-ROADMAP","S16-DATES"],"layout_variant":"timeline_focus","visual_reason":"주장을 뒷받침하는 사진·데이터 또는 검증 설계의 관계를 큰 시각물로 표현. 목표·담당 역할·산출물·다음 단계 조건을 기간별로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필요한 역할은 제품총괄, 개발, 임상·영양 자문입니다. 실명과 관련 경력, 전담 여부, 자문 계약은 아직 미확인입니다. 실제 담당과 근거를 확보해야 합니다.</a:t>
            </a:r>
          </a:p>
          <a:p xmlns:a="http://schemas.openxmlformats.org/drawingml/2006/main">
            <a:r>
              <a:t/>
            </a:r>
          </a:p>
          <a:p xmlns:a="http://schemas.openxmlformats.org/drawingml/2006/main">
            <a:r>
              <a:t>[I21] {"id":"I21","claim":"AI·데이터, 임상·영양 자문, 사업개발은 영입·위촉·채용할 역할로 기재되어 있다.","kind":"internal","status":"confirmed","source_id":"src_9ed1a850070b50a491dc9350ece554bb3b7b267622bbcd26843064d3010e2eb5","locator":"word/document.xml#paragraph=696; word/document.xml#paragraph=697; word/document.xml#paragraph=698; word/document.xml#paragraph=699; word/document.xml#paragraph=700; word/document.xml#paragraph=701; word/document.xml#paragraph=702; word/document.xml#paragraph=703; word/document.xml#paragraph=704; word/document.xml#paragraph=705; word/document.xml#paragraph=706; word/document.xml#paragraph=707; word/document.xml#paragraph=708; word/document.xml#paragraph=709; word/document.xml#paragraph=710","period":"2026년 사업계획서; 실행 여부 별도 확인","unit":"해당 없음","limitations":"인물·계약·경력 증빙이 없어 현직 핵심팀으로 표현하지 않는다.","verification_note":"제출 DOCX의 해당 문단을 직접 읽고 대상·기간·단위·문장의 조건을 대조함.","source_excerpt":["공동창업자(영입)","AI·데이터 총괄","음식 사진 인식, 한국형 메뉴 데이터셋, 개인화 위험분석 모델, 데이터 품질관리","컴퓨터비전·추천모델·MLOps 경력 3년 이상 보유자 영입 목표; 모델 성능지표 설계 및 검증 담당","협약 개시 후 1개월 이내 영입; 예비창업패키지 인건비·사업화 자금 활용","전문가(자문/계약)","임상·영양 안전성 자문","당뇨 식사 가이드 검토, 행동지침 안전성 검수, 의료기기 해당성·표현 검토","내분비내과 전문의 또는 당뇨교육간호사·임상영양사 자문단 구성 목표; 의료적 진단·처방이 아닌 건강관리 정보 원칙 검토","협약 개시 후 2개월 이내 위촉; 정부지원금 자문비 활용","핵심인력(채용)","사업개발·그로스 매니저","당뇨 커뮤니티·병의원·기업 건강관리 채널 제휴, 체험단 운영, 전환·유지율 분석","디지털헬스 B2C/B2B 제휴 또는 퍼포먼스 마케팅 경력 2년 이상 보유자 채용 목표","MVP 검증 후 4~6개월 차 채용; 초기 정부지원금, 이후 유료 구독 매출로 전환"]}</a:t>
            </a:r>
          </a:p>
          <a:p xmlns:a="http://schemas.openxmlformats.org/drawingml/2006/main">
            <a:r>
              <a:t>[I19] {"id":"I19","claim":"대표자는 현재 참여로 기재되어 있으나 산업경력·주요 경력·개인 경험과 실행 실적은 확인 필요로 남아 있다.","kind":"internal","status":"unverified","source_id":"src_9ed1a850070b50a491dc9350ece554bb3b7b267622bbcd26843064d3010e2eb5","locator":"word/document.xml#paragraph=681; word/document.xml#paragraph=682; word/document.xml#paragraph=683; word/document.xml#paragraph=684; word/document.xml#paragraph=692; word/document.xml#paragraph=693; word/document.xml#paragraph=694; word/document.xml#paragraph=695","period":"2026년 사업계획서; 실행 여부 별도 확인","unit":"해당 없음","limitations":"이름·이력 증빙·전담 여부·실제 인터뷰 수행이 확인되지 않아 검증된 팀 역량으로 소개할 수 없다.","verification_note":"제출 DOCX의 해당 문단을 직접 읽고 대상·기간·단위·문장의 조건을 대조함.","source_excerpt":["디지털헬스 산업 경력: 확인 필요","프로젝트 경력: 확인 필요","직장 경력: 확인 필요","개인 경험: 확인 필요","대표이사·제품총괄","고객 인터뷰, 문제·해결 적합성 검증, 제품 로드맵, 개인정보보호·규제 대응 총괄","65명 고객 인터뷰 기반 사용자 문제 정의(자체 인터뷰, 2026); 세부 산업경력·실적은 증빙 후 기재","현재 참여"]}</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{"blocks":[{"id":"S17-ROLES","type":"team","title":"실행 역할과 확인할 근거","kind":"plan","evidence_ids":["I19","I21"],"items":[{"name":"이름 확인 필요","role":"제품총괄","proof":"경력·전담 여부 확인","contribution":"고객개발·검증 책임"},{"name":"영입 예정","role":"AI·데이터 개발","proof":"구현 이력·계약 확인","contribution":"데모·연결 품질"},{"name":"위촉 예정","role":"임상·영양 자문","proof":"자격·자문 계약 확인","contribution":"문구·안전성 검토"}]},{"id":"S17-PARTNER","type":"text","title":"역량 확보 계획","kind":"plan","evidence_ids":["I20","I21"],"text":"병의원·기업·데이터 파트너는 협력 예정\n실제 인력·경력·계약 증빙을 확보해 실행 가능성 확인"}],"visual_brief":{"key_message":"계획: 제품·개발·안전성 책임자를 확정한다","primary_block_id":"S17-ROLES","reading_order":["S17-ROLES","S17-PARTNER"],"layout_variant":"team_focus","visual_reason":"주장을 뒷받침하는 사진·데이터 또는 검증 설계의 관계를 큰 시각물로 표현. 인물 사진 대신 역할·관련 증빙·실행 책임을 비교한다.","art_direction":"glucopic-visual-v2","supporting_assets":[{"path":"design/assets/visual-v2/concept-icons.png","evidence_ids":["G06"],"rights":"permission","purpose":"개념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 끼니의 기록이 다음 선택에 도움이 되도록 만들겠습니다. 실제 고객, 작동 데모, 유료 반응부터 확인하겠습니다.</a:t>
            </a:r>
          </a:p>
          <a:p xmlns:a="http://schemas.openxmlformats.org/drawingml/2006/main">
            <a:r>
              <a:t/>
            </a:r>
          </a:p>
          <a:p xmlns:a="http://schemas.openxmlformats.org/drawingml/2006/main">
            <a:r>
              <a:t>[I26] {"id":"I26","claim":"계획서의 장기 방향은 식사기록을 개인별 실행 행동과 지속관리로 연결하고 검증 뒤 인접 고객군으로 확장하는 것이다.","kind":"internal","status":"confirmed","source_id":"src_9ed1a850070b50a491dc9350ece554bb3b7b267622bbcd26843064d3010e2eb5","locator":"word/document.xml#paragraph=140; word/document.xml#paragraph=155; word/document.xml#paragraph=343; word/document.xml#paragraph=344; word/document.xml#paragraph=536; word/document.xml#paragraph=616","period":"2026년 사업계획서; 실행 여부 별도 확인","unit":"해당 없음","limitations":"계획서 내용을 요약한 비전 후보이며 팀의 최종 비전 문구 확인 필요.","verification_note":"제출 DOCX의 해당 문단을 직접 읽고 대상·기간·단위·문장의 조건을 대조함.","source_excerpt":["식사 전 사진 1장으로 한국형 외식의 탄수화물 위험과 개인화된 밥량·반찬·식사순서 행동지침을 확인하고, 식사-혈당 패턴을 자동 축적하려는 고관여 얼리반젤리스트 고객군","복잡한 식단 계산 대신 사진 기반 기록으로 자주 먹는 메뉴의 위험 패턴을 이해하고, 검진 이후에도 지속 가능한 작은 식사조절 행동을 만들려는 예방형 얼리반젤리스트 고객군","반복 고위험 메뉴, 식사시간대, 식후 혈당 반응, 개선 추이를 주간 단위로 시각화하여 개인별 식사 습관을 이해하도록 지원","사진-식사-혈당 데이터가 누적될수록 개인화 안내의 근거를 보강하고, 사용자에게 판단 근거와 데이터 부족 여부를 함께 표시","검증된 사진기록-개인화 안내 구독을 2027년 인접군·멤버십으로 순차 확장","검증된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[G01] {"id":"G01","kind":"assumption","status":"unverified","claim":"제품과 식사 기록 흐름을 보여 주는 AI 생성 콘셉트 사진. 실제 제품 사진이 아니다.","locator":"design/assets/visual-v2/product-hero.png","period":"2026-09-30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G01</a:t>
            </a:r>
          </a:p>
          <a:p xmlns:a="http://schemas.openxmlformats.org/drawingml/2006/main">
            <a:r>
              <a:t/>
            </a:r>
          </a:p>
          <a:p xmlns:a="http://schemas.openxmlformats.org/drawingml/2006/main">
            <a:r>
              <a:t>{"blocks":[{"id":"S18-VISION","type":"text","title":"글루코픽이 지향하는 고객 가치","kind":"plan","evidence_ids":["I26"],"text":"기록을 쌓는 데서 끝내지 않고\n일상에서 이해하고 실행할 수 있는\n식사관리 경험을 만드는 것이 목표"},{"id":"S18-NEXT","type":"text","title":"가장 가까운 다음 단계","kind":"plan","evidence_ids":["I09"],"text":"실제 고객·작동 데모·유료 반응부터 검증"},{"id":"S18-HERO","type":"image","title":"제품 콘셉트 사진","kind":"assumption","evidence_ids":["G01","I26"],"path":"design/assets/visual-v2/product-hero.png","caption":"AI 생성 제품 설계안 · 구현 미확인","source":"2026-09-30 사용자 요청으로 image_gen 생성 · G01","rights":"permission","alt":"제품과 식사 기록 흐름을 보여 주는 AI 생성 콘셉트 사진. 실제 제품 사진이 아니다."}],"visual_brief":{"key_message":"계획: 오늘의 기록이 다음 식사 선택에 도움이 되도록","primary_block_id":"S18-HERO","reading_order":["S18-VISION","S18-NEXT","S18-HERO"],"layout_variant":"cover_focus","visual_reason":"주장을 뒷받침하는 사진·데이터 또는 검증 설계의 관계를 큰 시각물로 표현. 비전과 가장 가까운 검증 행동을 간결하게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e0ca95c0be473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33381e864304fbe" /><Relationship Type="http://schemas.openxmlformats.org/officeDocument/2006/relationships/slideLayout" Target="/ppt/slideLayouts/slideLayout1.xml" Id="R6c8093008ac04aa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8093008ac04aa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20f776a00ce4874" /><Relationship Type="http://schemas.openxmlformats.org/officeDocument/2006/relationships/image" Target="/ppt/media/image.png" Id="R0897de6af9f8468d" /><Relationship Type="http://schemas.openxmlformats.org/officeDocument/2006/relationships/notesSlide" Target="/ppt/notesSlides/notesSlide1.xml" Id="Rf7b8e5dcd61447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9b180d443014175" /><Relationship Type="http://schemas.openxmlformats.org/officeDocument/2006/relationships/chart" Target="/ppt/slides/charts/chart1.xml" Id="Ra2dc5e01e0fd4de2" /><Relationship Type="http://schemas.openxmlformats.org/officeDocument/2006/relationships/notesSlide" Target="/ppt/notesSlides/notesSlide2.xml" Id="R0a425346cdea44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d48194d5c3646b7" /><Relationship Type="http://schemas.openxmlformats.org/officeDocument/2006/relationships/image" Target="/ppt/media/image2.png" Id="R7412937297614ba5" /><Relationship Type="http://schemas.openxmlformats.org/officeDocument/2006/relationships/image" Target="/ppt/media/image3.png" Id="R471bd2c6e2fd440e" /><Relationship Type="http://schemas.openxmlformats.org/officeDocument/2006/relationships/image" Target="../media/image3.png" Id="R1f2db0130f7644b8" /><Relationship Type="http://schemas.openxmlformats.org/officeDocument/2006/relationships/notesSlide" Target="/ppt/notesSlides/notesSlide3.xml" Id="R5ea219b64d2641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4664ca60dd946bb" /><Relationship Type="http://schemas.openxmlformats.org/officeDocument/2006/relationships/image" Target="../media/image3.png" Id="R5e43e3a3c760428c" /><Relationship Type="http://schemas.openxmlformats.org/officeDocument/2006/relationships/image" Target="../media/image3.png" Id="Ra16cdf3aaaf24b32" /><Relationship Type="http://schemas.openxmlformats.org/officeDocument/2006/relationships/notesSlide" Target="/ppt/notesSlides/notesSlide4.xml" Id="R2eb0bf27662a49c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eda13639bfb400a" /><Relationship Type="http://schemas.openxmlformats.org/officeDocument/2006/relationships/image" Target="../media/image3.png" Id="Rfac2269e4be344b5" /><Relationship Type="http://schemas.openxmlformats.org/officeDocument/2006/relationships/image" Target="../media/image3.png" Id="R4c3bf003f4c34c9a" /><Relationship Type="http://schemas.openxmlformats.org/officeDocument/2006/relationships/notesSlide" Target="/ppt/notesSlides/notesSlide5.xml" Id="Raaf0715f9fd5415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71edd3bfc2649a6" /><Relationship Type="http://schemas.openxmlformats.org/officeDocument/2006/relationships/image" Target="../media/image3.png" Id="R01afd20d54044ec3" /><Relationship Type="http://schemas.openxmlformats.org/officeDocument/2006/relationships/image" Target="../media/image3.png" Id="Rb4fa50c06d434847" /><Relationship Type="http://schemas.openxmlformats.org/officeDocument/2006/relationships/image" Target="../media/image3.png" Id="R031bfe599ad34de6" /><Relationship Type="http://schemas.openxmlformats.org/officeDocument/2006/relationships/image" Target="../media/image3.png" Id="R9fbc2636821a473b" /><Relationship Type="http://schemas.openxmlformats.org/officeDocument/2006/relationships/notesSlide" Target="/ppt/notesSlides/notesSlide6.xml" Id="R2b0380c0778942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eb60091a25d4b1e" /><Relationship Type="http://schemas.openxmlformats.org/officeDocument/2006/relationships/image" Target="../media/image3.png" Id="Re235110fafb5412f" /><Relationship Type="http://schemas.openxmlformats.org/officeDocument/2006/relationships/image" Target="../media/image3.png" Id="R00eb21ddd96947aa" /><Relationship Type="http://schemas.openxmlformats.org/officeDocument/2006/relationships/image" Target="../media/image3.png" Id="R521dab3dd93a49ce" /><Relationship Type="http://schemas.openxmlformats.org/officeDocument/2006/relationships/image" Target="../media/image3.png" Id="R01d4238c40e34a9d" /><Relationship Type="http://schemas.openxmlformats.org/officeDocument/2006/relationships/notesSlide" Target="/ppt/notesSlides/notesSlide7.xml" Id="R695b1ffe31c048a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6ad7d85b79b4548" /><Relationship Type="http://schemas.openxmlformats.org/officeDocument/2006/relationships/image" Target="/ppt/media/image17.png" Id="R2271fe9d14fa4f09" /><Relationship Type="http://schemas.openxmlformats.org/officeDocument/2006/relationships/notesSlide" Target="/ppt/notesSlides/notesSlide8.xml" Id="R4774b3c58b7942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65ff9e37a644117" /><Relationship Type="http://schemas.openxmlformats.org/officeDocument/2006/relationships/image" Target="/ppt/media/image18.png" Id="R160928c6646b4668" /><Relationship Type="http://schemas.openxmlformats.org/officeDocument/2006/relationships/image" Target="../media/image3.png" Id="Rb9586f4987fd499b" /><Relationship Type="http://schemas.openxmlformats.org/officeDocument/2006/relationships/image" Target="../media/image3.png" Id="R89d25cc640ca415e" /><Relationship Type="http://schemas.openxmlformats.org/officeDocument/2006/relationships/image" Target="../media/image3.png" Id="R4b0645a94cef4710" /><Relationship Type="http://schemas.openxmlformats.org/officeDocument/2006/relationships/notesSlide" Target="/ppt/notesSlides/notesSlide9.xml" Id="R8a06df8ac88b424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8403d8970554acd" /><Relationship Type="http://schemas.openxmlformats.org/officeDocument/2006/relationships/image" Target="../media/image3.png" Id="Rca1a075a4c5746dd" /><Relationship Type="http://schemas.openxmlformats.org/officeDocument/2006/relationships/image" Target="../media/image3.png" Id="Re09cac8b1a894b0f" /><Relationship Type="http://schemas.openxmlformats.org/officeDocument/2006/relationships/image" Target="../media/image3.png" Id="R1a83ee3f881e4bd5" /><Relationship Type="http://schemas.openxmlformats.org/officeDocument/2006/relationships/notesSlide" Target="/ppt/notesSlides/notesSlide10.xml" Id="R5a1e18f122f046c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d7d3b2a47334d21" /><Relationship Type="http://schemas.openxmlformats.org/officeDocument/2006/relationships/image" Target="../media/image3.png" Id="R23174aca240847f4" /><Relationship Type="http://schemas.openxmlformats.org/officeDocument/2006/relationships/notesSlide" Target="/ppt/notesSlides/notesSlide11.xml" Id="R3c20e3d659954ec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48f915e837245c3" /><Relationship Type="http://schemas.openxmlformats.org/officeDocument/2006/relationships/image" Target="../media/image3.png" Id="R228b5554b7f64354" /><Relationship Type="http://schemas.openxmlformats.org/officeDocument/2006/relationships/image" Target="../media/image3.png" Id="R83d99b50e21f400e" /><Relationship Type="http://schemas.openxmlformats.org/officeDocument/2006/relationships/image" Target="../media/image3.png" Id="R7ca1d54fcabd4a80" /><Relationship Type="http://schemas.openxmlformats.org/officeDocument/2006/relationships/notesSlide" Target="/ppt/notesSlides/notesSlide12.xml" Id="R7673c5a03ce84a5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0c069dc8fe848f5" /><Relationship Type="http://schemas.openxmlformats.org/officeDocument/2006/relationships/image" Target="../media/image3.png" Id="R418e036d8d8e47dc" /><Relationship Type="http://schemas.openxmlformats.org/officeDocument/2006/relationships/image" Target="../media/image3.png" Id="R409dd4acc9ff4984" /><Relationship Type="http://schemas.openxmlformats.org/officeDocument/2006/relationships/image" Target="../media/image3.png" Id="R0eeeccf2b0a64043" /><Relationship Type="http://schemas.openxmlformats.org/officeDocument/2006/relationships/notesSlide" Target="/ppt/notesSlides/notesSlide13.xml" Id="R88d9eb79fc6d499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ea53aa79452449f" /><Relationship Type="http://schemas.openxmlformats.org/officeDocument/2006/relationships/image" Target="../media/image3.png" Id="Rcaee4de9ac314dfb" /><Relationship Type="http://schemas.openxmlformats.org/officeDocument/2006/relationships/image" Target="../media/image3.png" Id="R657911b54b5c4bfb" /><Relationship Type="http://schemas.openxmlformats.org/officeDocument/2006/relationships/image" Target="../media/image3.png" Id="Rca76491538884578" /><Relationship Type="http://schemas.openxmlformats.org/officeDocument/2006/relationships/notesSlide" Target="/ppt/notesSlides/notesSlide14.xml" Id="R7050a70e218a4c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b5c6ea44ff94523" /><Relationship Type="http://schemas.openxmlformats.org/officeDocument/2006/relationships/image" Target="../media/image3.png" Id="R1b70717b2a85436f" /><Relationship Type="http://schemas.openxmlformats.org/officeDocument/2006/relationships/image" Target="../media/image3.png" Id="Rdaad79cccacc4310" /><Relationship Type="http://schemas.openxmlformats.org/officeDocument/2006/relationships/image" Target="../media/image3.png" Id="Rb84b4ad269d949fb" /><Relationship Type="http://schemas.openxmlformats.org/officeDocument/2006/relationships/image" Target="../media/image3.png" Id="R16ac06237e354cb9" /><Relationship Type="http://schemas.openxmlformats.org/officeDocument/2006/relationships/notesSlide" Target="/ppt/notesSlides/notesSlide15.xml" Id="R14e6d95c671d44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1474613926245dd" /><Relationship Type="http://schemas.openxmlformats.org/officeDocument/2006/relationships/notesSlide" Target="/ppt/notesSlides/notesSlide16.xml" Id="Rde57170a608f4e8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50a77620c4c410b" /><Relationship Type="http://schemas.openxmlformats.org/officeDocument/2006/relationships/image" Target="../media/image3.png" Id="R36291430a8e140ed" /><Relationship Type="http://schemas.openxmlformats.org/officeDocument/2006/relationships/image" Target="../media/image3.png" Id="Rb5a45c11b8a94e54" /><Relationship Type="http://schemas.openxmlformats.org/officeDocument/2006/relationships/image" Target="../media/image3.png" Id="R2fbd2b97a46d4593" /><Relationship Type="http://schemas.openxmlformats.org/officeDocument/2006/relationships/image" Target="../media/image3.png" Id="R740725253cfd45ae" /><Relationship Type="http://schemas.openxmlformats.org/officeDocument/2006/relationships/notesSlide" Target="/ppt/notesSlides/notesSlide17.xml" Id="R944a656b830c485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76205b42fec479e" /><Relationship Type="http://schemas.openxmlformats.org/officeDocument/2006/relationships/image" Target="../media/image.png" Id="Rdc9f11bee4d54719" /><Relationship Type="http://schemas.openxmlformats.org/officeDocument/2006/relationships/notesSlide" Target="/ppt/notesSlides/notesSlide18.xml" Id="Rb4e7640f64414247" /></Relationships>
</file>

<file path=ppt/slides/charts/_rels/chart1.xml.rels><?xml version='1.0' encoding='utf-8'?>
<Relationships xmlns="http://schemas.openxmlformats.org/package/2006/relationships"><Relationship Id="rIdSeedIRData" Type="http://schemas.openxmlformats.org/officeDocument/2006/relationships/package" Target="../../embeddings/seed-ir-chart-1.xlsx" /></Relationships>
</file>

<file path=ppt/slides/charts/chart1.xml><?xml version="1.0" encoding="utf-8"?>
<c:chartSpace xmlns:c="http://schemas.openxmlformats.org/drawingml/2006/chart" xmlns:ns1="http://schemas.openxmlformats.org/drawingml/2006/main" xmlns:r="http://schemas.openxmlformats.org/officeDocument/2006/relationships">
  <c:lang val="en-US"/>
  <c:chart>
    <c:plotArea>
      <c:barChart>
        <c:barDir val="col"/>
        <c:grouping val="clustered"/>
        <c:varyColors val="0"/>
        <c:ser>
          <c:idx val="0"/>
          <c:order val="0"/>
          <c:tx>
            <c:strRef>
              <c:f>'Data'!$B$1</c:f>
              <c:strCache>
                <c:ptCount val="1"/>
                <c:pt idx="0">
                  <c:v>전체 당뇨병 유병률</c:v>
                </c:pt>
              </c:strCache>
            </c:strRef>
          </c:tx>
          <c:spPr>
            <ns1:solidFill>
              <ns1:srgbClr val="228B73"/>
            </ns1:solidFill>
            <ns1:ln w="28575">
              <ns1:solidFill>
                <ns1:srgbClr val="228B73"/>
              </ns1:solidFill>
            </ns1:ln>
          </c:spPr>
          <c:cat>
            <c:strRef>
              <c:f>'Data'!$A$2:$A$6</c:f>
              <c:strCache>
                <c:ptCount val="5"/>
                <c:pt idx="0">
                  <c:v>30대</c:v>
                </c:pt>
                <c:pt idx="1">
                  <c:v>40대</c:v>
                </c:pt>
                <c:pt idx="2">
                  <c:v>50대</c:v>
                </c:pt>
                <c:pt idx="3">
                  <c:v>60대</c:v>
                </c:pt>
                <c:pt idx="4">
                  <c:v>70세 이상</c:v>
                </c:pt>
              </c:strCache>
            </c:strRef>
          </c:cat>
          <c:val>
            <c:numRef>
              <c:f>'Data'!$B$2:$B$6</c:f>
              <c:numCache>
                <c:formatCode>0.0</c:formatCode>
                <c:ptCount val="5"/>
                <c:pt idx="0">
                  <c:v>3.3</c:v>
                </c:pt>
                <c:pt idx="1">
                  <c:v>8.4</c:v>
                </c:pt>
                <c:pt idx="2">
                  <c:v>16.7</c:v>
                </c:pt>
                <c:pt idx="3">
                  <c:v>22.7</c:v>
                </c:pt>
                <c:pt idx="4">
                  <c:v>30.6</c:v>
                </c:pt>
              </c:numCache>
            </c:numRef>
          </c:val>
        </c:ser>
        <c:dLbls>
          <c:txPr>
            <ns1:bodyPr anchorCtr="1"/>
            <ns1:lstStyle/>
            <ns1:p>
              <ns1:pPr>
                <ns1:defRPr sz="1275" b="1">
                  <ns1:solidFill>
                    <ns1:srgbClr val="132C35"/>
                  </ns1:solidFill>
                  <ns1:latin typeface="Pretendard"/>
                  <ns1:ea typeface="Pretendard"/>
                  <ns1:cs typeface="Pretendard"/>
                </ns1:defRPr>
              </ns1:pPr>
            </ns1:p>
          </c:txPr>
          <c:dLblPos val="outEnd"/>
          <c:showLegendKey val="0"/>
          <c:showVal val="1"/>
          <c:showCatName val="0"/>
          <c:showSerName val="0"/>
          <c:showPercent val="0"/>
          <c:showBubbleSize val="0"/>
          <c:showLeaderLines val="0"/>
        </c:dLbls>
        <c:gapWidth val="55"/>
        <c:axId val="48650112"/>
        <c:axId val="48672768"/>
      </c:barChart>
      <c:catAx>
        <c:axId val="48650112"/>
        <c:scaling>
          <c:orientation val="minMax"/>
        </c:scaling>
        <c:delete val="0"/>
        <c:axPos val="b"/>
        <c:numFmt formatCode="General"/>
        <c:majorTickMark val="none"/>
        <c:minorTickMark val="none"/>
        <c:spPr>
          <ns1:ln w="0">
            <ns1:noFill/>
          </ns1:ln>
        </c:spPr>
        <c:txPr>
          <ns1:bodyPr anchorCtr="1"/>
          <ns1:lstStyle/>
          <ns1:p>
            <ns1:pPr>
              <ns1:defRPr sz="1275">
                <ns1:solidFill>
                  <ns1:srgbClr val="132C35"/>
                </ns1:solidFill>
                <ns1:latin typeface="Pretendard"/>
                <ns1:ea typeface="Pretendard"/>
                <ns1:cs typeface="Pretendard"/>
              </ns1:defRPr>
            </ns1:pPr>
          </ns1:p>
        </c:txPr>
        <c:crossAx val="48672768"/>
      </c:catAx>
      <c:valAx>
        <c:axId val="48672768"/>
        <c:scaling>
          <c:orientation val="minMax"/>
          <c:max val="40"/>
          <c:min val="0"/>
        </c:scaling>
        <c:delete val="0"/>
        <c:axPos val="l"/>
        <c:majorGridlines>
          <c:spPr>
            <ns1:ln w="9525">
              <ns1:solidFill>
                <ns1:srgbClr val="D9D7D1"/>
              </ns1:solidFill>
            </ns1:ln>
          </c:spPr>
        </c:majorGridlines>
        <c:numFmt formatCode="#,##0"/>
        <c:majorTickMark val="none"/>
        <c:minorTickMark val="none"/>
        <c:spPr>
          <ns1:ln w="9525">
            <ns1:solidFill>
              <ns1:srgbClr val="D4D4D4"/>
            </ns1:solidFill>
            <ns1:prstDash val="solid"/>
          </ns1:ln>
        </c:spPr>
        <c:txPr>
          <ns1:bodyPr anchorCtr="1"/>
          <ns1:lstStyle/>
          <ns1:p>
            <ns1:pPr>
              <ns1:defRPr sz="1275">
                <ns1:solidFill>
                  <ns1:srgbClr val="132C35"/>
                </ns1:solidFill>
                <ns1:latin typeface="Pretendard"/>
                <ns1:ea typeface="Pretendard"/>
                <ns1:cs typeface="Pretendard"/>
              </ns1:defRPr>
            </ns1:pPr>
          </ns1:p>
        </c:txPr>
        <c:crossAx val="48650112"/>
        <c:crossBetween val="between"/>
        <c:majorUnit val="10"/>
      </c:valAx>
      <c:spPr>
        <ns1:solidFill>
          <ns1:srgbClr val="F4F2EB"/>
        </ns1:solidFill>
        <ns1:ln w="0">
          <ns1:noFill/>
        </ns1:ln>
      </c:spPr>
    </c:plotArea>
    <c:plotVisOnly val="1"/>
  </c:chart>
  <c:spPr>
    <ns1:solidFill>
      <ns1:srgbClr val="F4F2EB"/>
    </ns1:solidFill>
    <ns1:ln w="0">
      <ns1:noFill/>
    </ns1:ln>
  </c:spPr>
  <c:externalData r:id="rIdSeedIRData">
    <c:autoUpdate val="0"/>
  </c:externalData>
</c:chartSpace>
</file>

<file path=ppt/slides/slide1.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C7CE6E7-DCB8-4296-B44E-D0C102AF218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2EB"/>
          </a:solidFill>
          <a:ln xmlns:a="http://schemas.openxmlformats.org/drawingml/2006/main" w="0">
            <a:noFill/>
          </a:ln>
        </p:spPr>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897de6af9f8468d"/>
          <a:stretch xmlns:a="http://schemas.openxmlformats.org/drawingml/2006/main"/>
        </p:blipFill>
        <p:spPr>
          <a:xfrm xmlns:a="http://schemas.openxmlformats.org/drawingml/2006/main">
            <a:off x="5048250" y="528638"/>
            <a:ext cx="7143750" cy="4762500"/>
          </a:xfrm>
          <a:prstGeom xmlns:a="http://schemas.openxmlformats.org/drawingml/2006/main" prst="rect">
            <a:avLst/>
          </a:prstGeom>
        </p:spPr>
      </p:pic>
      <p:sp>
        <p:nvSpPr>
          <p:cNvPr id="3" name="S01:image-caption">
            <a:extLst xmlns:a="http://schemas.openxmlformats.org/drawingml/2006/main">
              <a:ext uri="{FF2B5EF4-FFF2-40B4-BE49-F238E27FC236}">
                <a16:creationId xmlns:a16="http://schemas.microsoft.com/office/drawing/2014/main" id="{4E5A533D-CC99-44B6-AE08-7582298ADEEE}"/>
              </a:ext>
            </a:extLst>
          </p:cNvPr>
          <p:cNvSpPr>
            <a:spLocks xmlns:a="http://schemas.openxmlformats.org/drawingml/2006/main" noGrp="1"/>
          </p:cNvSpPr>
          <p:nvPr/>
        </p:nvSpPr>
        <p:spPr>
          <a:xfrm xmlns:a="http://schemas.openxmlformats.org/drawingml/2006/main">
            <a:off x="5048250" y="5819775"/>
            <a:ext cx="714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제품 설계안 · 구현 미확인</a:t>
            </a:r>
          </a:p>
        </p:txBody>
      </p:sp>
      <p:sp>
        <p:nvSpPr>
          <p:cNvPr id="4" name="S01:brand">
            <a:extLst xmlns:a="http://schemas.openxmlformats.org/drawingml/2006/main">
              <a:ext uri="{FF2B5EF4-FFF2-40B4-BE49-F238E27FC236}">
                <a16:creationId xmlns:a16="http://schemas.microsoft.com/office/drawing/2014/main" id="{266390D7-1D1D-40CC-AA68-324C89A47467}"/>
              </a:ext>
            </a:extLst>
          </p:cNvPr>
          <p:cNvSpPr>
            <a:spLocks xmlns:a="http://schemas.openxmlformats.org/drawingml/2006/main" noGrp="1"/>
          </p:cNvSpPr>
          <p:nvPr/>
        </p:nvSpPr>
        <p:spPr>
          <a:xfrm xmlns:a="http://schemas.openxmlformats.org/drawingml/2006/main">
            <a:off x="609600" y="590550"/>
            <a:ext cx="4572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4950" b="1">
                <a:solidFill>
                  <a:srgbClr val="132C35"/>
                </a:solidFill>
                <a:latin typeface="Pretendard"/>
                <a:ea typeface="Pretendard"/>
                <a:cs typeface="Pretendard"/>
              </a:defRPr>
            </a:pPr>
            <a:r>
              <a:rPr sz="4950" b="1">
                <a:solidFill>
                  <a:srgbClr val="132C35"/>
                </a:solidFill>
                <a:latin typeface="Pretendard"/>
                <a:ea typeface="Pretendard"/>
                <a:cs typeface="Pretendard"/>
              </a:rPr>
              <a:t>GlucoPic</a:t>
            </a:r>
          </a:p>
        </p:txBody>
      </p:sp>
      <p:sp>
        <p:nvSpPr>
          <p:cNvPr id="5" name="S01:cover-headline">
            <a:extLst xmlns:a="http://schemas.openxmlformats.org/drawingml/2006/main">
              <a:ext uri="{FF2B5EF4-FFF2-40B4-BE49-F238E27FC236}">
                <a16:creationId xmlns:a16="http://schemas.microsoft.com/office/drawing/2014/main" id="{C5072F90-4BDE-4B88-8698-B2A9B223B9D4}"/>
              </a:ext>
            </a:extLst>
          </p:cNvPr>
          <p:cNvSpPr>
            <a:spLocks xmlns:a="http://schemas.openxmlformats.org/drawingml/2006/main" noGrp="1"/>
          </p:cNvSpPr>
          <p:nvPr/>
        </p:nvSpPr>
        <p:spPr>
          <a:xfrm xmlns:a="http://schemas.openxmlformats.org/drawingml/2006/main">
            <a:off x="609600" y="1971675"/>
            <a:ext cx="4476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900" b="1">
                <a:solidFill>
                  <a:srgbClr val="132C35"/>
                </a:solidFill>
                <a:latin typeface="Pretendard"/>
                <a:ea typeface="Pretendard"/>
                <a:cs typeface="Pretendard"/>
              </a:defRPr>
            </a:pPr>
            <a:r>
              <a:rPr sz="3900" b="1">
                <a:solidFill>
                  <a:srgbClr val="132C35"/>
                </a:solidFill>
                <a:latin typeface="Pretendard"/>
                <a:ea typeface="Pretendard"/>
                <a:cs typeface="Pretendard"/>
              </a:rPr>
              <a:t>식사 사진을</a:t>
            </a:r>
          </a:p>
          <a:p xmlns:a="http://schemas.openxmlformats.org/drawingml/2006/main">
            <a:pPr>
              <a:lnSpc>
                <a:spcPct val="112000"/>
              </a:lnSpc>
              <a:buNone/>
              <a:defRPr sz="3900" b="1">
                <a:solidFill>
                  <a:srgbClr val="132C35"/>
                </a:solidFill>
                <a:latin typeface="Pretendard"/>
                <a:ea typeface="Pretendard"/>
                <a:cs typeface="Pretendard"/>
              </a:defRPr>
            </a:pPr>
            <a:r>
              <a:rPr sz="3900" b="1">
                <a:solidFill>
                  <a:srgbClr val="132C35"/>
                </a:solidFill>
                <a:latin typeface="Pretendard"/>
                <a:ea typeface="Pretendard"/>
                <a:cs typeface="Pretendard"/>
              </a:rPr>
              <a:t>다음 선택으로</a:t>
            </a:r>
          </a:p>
        </p:txBody>
      </p:sp>
      <p:sp>
        <p:nvSpPr>
          <p:cNvPr id="6" name="S01:cover-proposition">
            <a:extLst xmlns:a="http://schemas.openxmlformats.org/drawingml/2006/main">
              <a:ext uri="{FF2B5EF4-FFF2-40B4-BE49-F238E27FC236}">
                <a16:creationId xmlns:a16="http://schemas.microsoft.com/office/drawing/2014/main" id="{0238C99E-46C1-4FDE-8872-2382CDEFA57C}"/>
              </a:ext>
            </a:extLst>
          </p:cNvPr>
          <p:cNvSpPr>
            <a:spLocks xmlns:a="http://schemas.openxmlformats.org/drawingml/2006/main" noGrp="1"/>
          </p:cNvSpPr>
          <p:nvPr/>
        </p:nvSpPr>
        <p:spPr>
          <a:xfrm xmlns:a="http://schemas.openxmlformats.org/drawingml/2006/main">
            <a:off x="647700" y="3790950"/>
            <a:ext cx="42862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0">
                <a:solidFill>
                  <a:srgbClr val="56706F"/>
                </a:solidFill>
                <a:latin typeface="Pretendard"/>
                <a:ea typeface="Pretendard"/>
                <a:cs typeface="Pretendard"/>
              </a:defRPr>
            </a:pPr>
            <a:r>
              <a:rPr sz="1875" b="0">
                <a:solidFill>
                  <a:srgbClr val="56706F"/>
                </a:solidFill>
                <a:latin typeface="Pretendard"/>
                <a:ea typeface="Pretendard"/>
                <a:cs typeface="Pretendard"/>
              </a:rPr>
              <a:t>35~55세 직장인 2형 당뇨인</a:t>
            </a:r>
          </a:p>
          <a:p xmlns:a="http://schemas.openxmlformats.org/drawingml/2006/main">
            <a:pPr>
              <a:lnSpc>
                <a:spcPct val="112000"/>
              </a:lnSpc>
              <a:buNone/>
              <a:defRPr sz="1875" b="0">
                <a:solidFill>
                  <a:srgbClr val="56706F"/>
                </a:solidFill>
                <a:latin typeface="Pretendard"/>
                <a:ea typeface="Pretendard"/>
                <a:cs typeface="Pretendard"/>
              </a:defRPr>
            </a:pPr>
            <a:r>
              <a:rPr sz="1875" b="0">
                <a:solidFill>
                  <a:srgbClr val="56706F"/>
                </a:solidFill>
                <a:latin typeface="Pretendard"/>
                <a:ea typeface="Pretendard"/>
                <a:cs typeface="Pretendard"/>
              </a:rPr>
              <a:t>식사 선택과 기록을 돕는 AI 앱</a:t>
            </a:r>
          </a:p>
        </p:txBody>
      </p:sp>
      <p:sp>
        <p:nvSpPr>
          <p:cNvPr id="7" name="">
            <a:extLst xmlns:a="http://schemas.openxmlformats.org/drawingml/2006/main">
              <a:ext uri="{FF2B5EF4-FFF2-40B4-BE49-F238E27FC236}">
                <a16:creationId xmlns:a16="http://schemas.microsoft.com/office/drawing/2014/main" id="{A2B889C9-883B-4B97-9CF2-A87C6CC24F67}"/>
              </a:ext>
            </a:extLst>
          </p:cNvPr>
          <p:cNvSpPr>
            <a:spLocks xmlns:a="http://schemas.openxmlformats.org/drawingml/2006/main" noGrp="1"/>
          </p:cNvSpPr>
          <p:nvPr/>
        </p:nvSpPr>
        <p:spPr>
          <a:xfrm xmlns:a="http://schemas.openxmlformats.org/drawingml/2006/main">
            <a:off x="647700" y="5000625"/>
            <a:ext cx="1143000" cy="1905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8" name="S01:cover-stage">
            <a:extLst xmlns:a="http://schemas.openxmlformats.org/drawingml/2006/main">
              <a:ext uri="{FF2B5EF4-FFF2-40B4-BE49-F238E27FC236}">
                <a16:creationId xmlns:a16="http://schemas.microsoft.com/office/drawing/2014/main" id="{13F07562-FA9A-4F82-9D4F-EDDE2FE07417}"/>
              </a:ext>
            </a:extLst>
          </p:cNvPr>
          <p:cNvSpPr>
            <a:spLocks xmlns:a="http://schemas.openxmlformats.org/drawingml/2006/main" noGrp="1"/>
          </p:cNvSpPr>
          <p:nvPr/>
        </p:nvSpPr>
        <p:spPr>
          <a:xfrm xmlns:a="http://schemas.openxmlformats.org/drawingml/2006/main">
            <a:off x="647700" y="5229225"/>
            <a:ext cx="409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제품 설계 단계</a:t>
            </a:r>
          </a:p>
        </p:txBody>
      </p:sp>
      <p:sp>
        <p:nvSpPr>
          <p:cNvPr id="9" name="S01:cover-limit">
            <a:extLst xmlns:a="http://schemas.openxmlformats.org/drawingml/2006/main">
              <a:ext uri="{FF2B5EF4-FFF2-40B4-BE49-F238E27FC236}">
                <a16:creationId xmlns:a16="http://schemas.microsoft.com/office/drawing/2014/main" id="{B48B48C6-4186-46B0-A121-A9E87187C1B6}"/>
              </a:ext>
            </a:extLst>
          </p:cNvPr>
          <p:cNvSpPr>
            <a:spLocks xmlns:a="http://schemas.openxmlformats.org/drawingml/2006/main" noGrp="1"/>
          </p:cNvSpPr>
          <p:nvPr/>
        </p:nvSpPr>
        <p:spPr>
          <a:xfrm xmlns:a="http://schemas.openxmlformats.org/drawingml/2006/main">
            <a:off x="647700" y="5638800"/>
            <a:ext cx="4095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가상 인터뷰 실적 제외</a:t>
            </a:r>
          </a:p>
          <a:p xmlns:a="http://schemas.openxmlformats.org/drawingml/2006/main">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제품 구현·실제 고객 반응 확인 필요</a:t>
            </a:r>
          </a:p>
        </p:txBody>
      </p:sp>
      <p:sp>
        <p:nvSpPr>
          <p:cNvPr id="10" name="">
            <a:extLst xmlns:a="http://schemas.openxmlformats.org/drawingml/2006/main">
              <a:ext uri="{FF2B5EF4-FFF2-40B4-BE49-F238E27FC236}">
                <a16:creationId xmlns:a16="http://schemas.microsoft.com/office/drawing/2014/main" id="{8B85CD2A-4A8B-4ADF-8B39-B06FF6EC9BE1}"/>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S01:source-footer">
            <a:extLst xmlns:a="http://schemas.openxmlformats.org/drawingml/2006/main">
              <a:ext uri="{FF2B5EF4-FFF2-40B4-BE49-F238E27FC236}">
                <a16:creationId xmlns:a16="http://schemas.microsoft.com/office/drawing/2014/main" id="{FDBA48D0-730D-4D91-9E4A-0A81807A1126}"/>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[I01] [I02] [I07] [I05] [I09] [G01]  | 상세 출처: 발표자 노트</a:t>
            </a:r>
          </a:p>
        </p:txBody>
      </p:sp>
      <p:sp>
        <p:nvSpPr>
          <p:cNvPr id="12" name="S01:page">
            <a:extLst xmlns:a="http://schemas.openxmlformats.org/drawingml/2006/main">
              <a:ext uri="{FF2B5EF4-FFF2-40B4-BE49-F238E27FC236}">
                <a16:creationId xmlns:a16="http://schemas.microsoft.com/office/drawing/2014/main" id="{7A538799-111C-4296-816B-FFE2B97463A4}"/>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 / 18</a:t>
            </a:r>
          </a:p>
        </p:txBody>
      </p:sp>
    </p:spTree>
    <p:extLst>
      <p:ext uri="{BB962C8B-B14F-4D97-AF65-F5344CB8AC3E}">
        <p14:creationId xmlns:p14="http://schemas.microsoft.com/office/powerpoint/2010/main" val="1675737606"/>
      </p:ext>
    </p:extLst>
  </p:cSld>
</p:sld>
</file>

<file path=ppt/slides/slide2.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5" name="S02:section">
            <a:extLst xmlns:a="http://schemas.openxmlformats.org/drawingml/2006/main">
              <a:ext uri="{FF2B5EF4-FFF2-40B4-BE49-F238E27FC236}">
                <a16:creationId xmlns:a16="http://schemas.microsoft.com/office/drawing/2014/main" id="{530CF1CC-96DE-4125-846B-7B6933D7EAE4}"/>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배경 및 최근 트렌드</a:t>
            </a:r>
          </a:p>
        </p:txBody>
      </p:sp>
      <p:sp>
        <p:nvSpPr>
          <p:cNvPr id="2" name="S02:claim-status">
            <a:extLst xmlns:a="http://schemas.openxmlformats.org/drawingml/2006/main">
              <a:ext uri="{FF2B5EF4-FFF2-40B4-BE49-F238E27FC236}">
                <a16:creationId xmlns:a16="http://schemas.microsoft.com/office/drawing/2014/main" id="{F011A18D-FE96-4663-BE15-B84C205DF36E}"/>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외부 자료 · 출처·범위 확인</a:t>
            </a:r>
          </a:p>
        </p:txBody>
      </p:sp>
      <p:sp>
        <p:nvSpPr>
          <p:cNvPr id="3" name="S02:title">
            <a:extLst xmlns:a="http://schemas.openxmlformats.org/drawingml/2006/main">
              <a:ext uri="{FF2B5EF4-FFF2-40B4-BE49-F238E27FC236}">
                <a16:creationId xmlns:a16="http://schemas.microsoft.com/office/drawing/2014/main" id="{90D0EA10-9CF1-4C9A-8EEA-7A90544FB1B0}"/>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연령대가 높을수록 당뇨병 유병률도 높다</a:t>
            </a:r>
          </a:p>
        </p:txBody>
      </p:sp>
      <p:sp>
        <p:nvSpPr>
          <p:cNvPr id="4" name="S02:population">
            <a:extLst xmlns:a="http://schemas.openxmlformats.org/drawingml/2006/main">
              <a:ext uri="{FF2B5EF4-FFF2-40B4-BE49-F238E27FC236}">
                <a16:creationId xmlns:a16="http://schemas.microsoft.com/office/drawing/2014/main" id="{E80D00D2-8E90-4A6B-8BD0-04689619346A}"/>
              </a:ext>
            </a:extLst>
          </p:cNvPr>
          <p:cNvSpPr>
            <a:spLocks xmlns:a="http://schemas.openxmlformats.org/drawingml/2006/main" noGrp="1"/>
          </p:cNvSpPr>
          <p:nvPr/>
        </p:nvSpPr>
        <p:spPr>
          <a:xfrm xmlns:a="http://schemas.openxmlformats.org/drawingml/2006/main">
            <a:off x="609600" y="22098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4650" b="1">
                <a:solidFill>
                  <a:srgbClr val="228B73"/>
                </a:solidFill>
                <a:latin typeface="Pretendard"/>
                <a:ea typeface="Pretendard"/>
                <a:cs typeface="Pretendard"/>
              </a:defRPr>
            </a:pPr>
            <a:r>
              <a:rPr sz="4650" b="1">
                <a:solidFill>
                  <a:srgbClr val="228B73"/>
                </a:solidFill>
                <a:latin typeface="Pretendard"/>
                <a:ea typeface="Pretendard"/>
                <a:cs typeface="Pretendard"/>
              </a:rPr>
              <a:t>533만 명</a:t>
            </a:r>
          </a:p>
        </p:txBody>
      </p:sp>
      <p:sp>
        <p:nvSpPr>
          <p:cNvPr id="5" name="S02:population-definition">
            <a:extLst xmlns:a="http://schemas.openxmlformats.org/drawingml/2006/main">
              <a:ext uri="{FF2B5EF4-FFF2-40B4-BE49-F238E27FC236}">
                <a16:creationId xmlns:a16="http://schemas.microsoft.com/office/drawing/2014/main" id="{204EC671-14B3-4623-B6DB-A614F5C39BCF}"/>
              </a:ext>
            </a:extLst>
          </p:cNvPr>
          <p:cNvSpPr>
            <a:spLocks xmlns:a="http://schemas.openxmlformats.org/drawingml/2006/main" noGrp="1"/>
          </p:cNvSpPr>
          <p:nvPr/>
        </p:nvSpPr>
        <p:spPr>
          <a:xfrm xmlns:a="http://schemas.openxmlformats.org/drawingml/2006/main">
            <a:off x="666750" y="3190875"/>
            <a:ext cx="30289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국내 30세 이상</a:t>
            </a:r>
          </a:p>
          <a:p xmlns:a="http://schemas.openxmlformats.org/drawingml/2006/main">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전체 당뇨병 추정 인구</a:t>
            </a:r>
          </a:p>
        </p:txBody>
      </p:sp>
      <p:sp>
        <p:nvSpPr>
          <p:cNvPr id="6" name="S02:population-period">
            <a:extLst xmlns:a="http://schemas.openxmlformats.org/drawingml/2006/main">
              <a:ext uri="{FF2B5EF4-FFF2-40B4-BE49-F238E27FC236}">
                <a16:creationId xmlns:a16="http://schemas.microsoft.com/office/drawing/2014/main" id="{BFD36245-79A7-4E24-A701-3BBAD99775DD}"/>
              </a:ext>
            </a:extLst>
          </p:cNvPr>
          <p:cNvSpPr>
            <a:spLocks xmlns:a="http://schemas.openxmlformats.org/drawingml/2006/main" noGrp="1"/>
          </p:cNvSpPr>
          <p:nvPr/>
        </p:nvSpPr>
        <p:spPr>
          <a:xfrm xmlns:a="http://schemas.openxmlformats.org/drawingml/2006/main">
            <a:off x="666750" y="416242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2021~2022년 · 유병률 15.5%</a:t>
            </a:r>
          </a:p>
        </p:txBody>
      </p:sp>
      <p:sp>
        <p:nvSpPr>
          <p:cNvPr id="7" name="">
            <a:extLst xmlns:a="http://schemas.openxmlformats.org/drawingml/2006/main">
              <a:ext uri="{FF2B5EF4-FFF2-40B4-BE49-F238E27FC236}">
                <a16:creationId xmlns:a16="http://schemas.microsoft.com/office/drawing/2014/main" id="{6ABC6064-8208-48EB-B0C2-11844A7B50F5}"/>
              </a:ext>
            </a:extLst>
          </p:cNvPr>
          <p:cNvSpPr>
            <a:spLocks xmlns:a="http://schemas.openxmlformats.org/drawingml/2006/main" noGrp="1"/>
          </p:cNvSpPr>
          <p:nvPr/>
        </p:nvSpPr>
        <p:spPr>
          <a:xfrm xmlns:a="http://schemas.openxmlformats.org/drawingml/2006/main">
            <a:off x="4095750" y="2000250"/>
            <a:ext cx="19050" cy="3476625"/>
          </a:xfrm>
          <a:prstGeom xmlns:a="http://schemas.openxmlformats.org/drawingml/2006/main" prst="rect">
            <a:avLst/>
          </a:prstGeom>
          <a:solidFill xmlns:a="http://schemas.openxmlformats.org/drawingml/2006/main">
            <a:srgbClr val="CEDAD3"/>
          </a:solidFill>
          <a:ln xmlns:a="http://schemas.openxmlformats.org/drawingml/2006/main" w="0">
            <a:noFill/>
          </a:ln>
        </p:spPr>
      </p:sp>
      <p:graphicFrame>
        <p:nvGraphicFramePr>
          <p:cNvPr id="22" name="Chart"/>
          <p:cNvGraphicFramePr/>
          <p:nvPr/>
        </p:nvGraphicFramePr>
        <p:xfrm>
          <a:off xmlns:a="http://schemas.openxmlformats.org/drawingml/2006/main" x="4591050" y="2209800"/>
          <a:ext xmlns:a="http://schemas.openxmlformats.org/drawingml/2006/main" cx="6858000" cy="3171825"/>
        </p:xfrm>
        <a:graphic xmlns:a="http://schemas.openxmlformats.org/drawingml/2006/main">
          <a:graphicData uri="http://schemas.openxmlformats.org/drawingml/2006/chart">
            <c:chart xmlns:r="http://schemas.openxmlformats.org/officeDocument/2006/relationships" xmlns:c="http://schemas.openxmlformats.org/drawingml/2006/chart" r:id="Ra2dc5e01e0fd4de2"/>
          </a:graphicData>
        </a:graphic>
      </p:graphicFrame>
      <p:sp>
        <p:nvSpPr>
          <p:cNvPr id="9" name="S02:S02-AGE:unit">
            <a:extLst xmlns:a="http://schemas.openxmlformats.org/drawingml/2006/main">
              <a:ext uri="{FF2B5EF4-FFF2-40B4-BE49-F238E27FC236}">
                <a16:creationId xmlns:a16="http://schemas.microsoft.com/office/drawing/2014/main" id="{FC07E120-C74E-4603-87C1-AE1895EC88A1}"/>
              </a:ext>
            </a:extLst>
          </p:cNvPr>
          <p:cNvSpPr>
            <a:spLocks xmlns:a="http://schemas.openxmlformats.org/drawingml/2006/main" noGrp="1"/>
          </p:cNvSpPr>
          <p:nvPr/>
        </p:nvSpPr>
        <p:spPr>
          <a:xfrm xmlns:a="http://schemas.openxmlformats.org/drawingml/2006/main">
            <a:off x="4591050" y="1971675"/>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단위: %</a:t>
            </a:r>
          </a:p>
        </p:txBody>
      </p:sp>
      <p:sp>
        <p:nvSpPr>
          <p:cNvPr id="10" name="S02:chart-label">
            <a:extLst xmlns:a="http://schemas.openxmlformats.org/drawingml/2006/main">
              <a:ext uri="{FF2B5EF4-FFF2-40B4-BE49-F238E27FC236}">
                <a16:creationId xmlns:a16="http://schemas.microsoft.com/office/drawing/2014/main" id="{63287469-88FB-4C93-987E-3222CDC8466C}"/>
              </a:ext>
            </a:extLst>
          </p:cNvPr>
          <p:cNvSpPr>
            <a:spLocks xmlns:a="http://schemas.openxmlformats.org/drawingml/2006/main" noGrp="1"/>
          </p:cNvSpPr>
          <p:nvPr/>
        </p:nvSpPr>
        <p:spPr>
          <a:xfrm xmlns:a="http://schemas.openxmlformats.org/drawingml/2006/main">
            <a:off x="4810125" y="5505450"/>
            <a:ext cx="6572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1">
                <a:solidFill>
                  <a:srgbClr val="132C35"/>
                </a:solidFill>
                <a:latin typeface="Pretendard"/>
                <a:ea typeface="Pretendard"/>
                <a:cs typeface="Pretendard"/>
              </a:defRPr>
            </a:pPr>
            <a:r>
              <a:rPr sz="1650" b="1">
                <a:solidFill>
                  <a:srgbClr val="132C35"/>
                </a:solidFill>
                <a:latin typeface="Pretendard"/>
                <a:ea typeface="Pretendard"/>
                <a:cs typeface="Pretendard"/>
              </a:rPr>
              <a:t>연령대별 전체 당뇨병 유병률</a:t>
            </a:r>
          </a:p>
        </p:txBody>
      </p:sp>
      <p:sp>
        <p:nvSpPr>
          <p:cNvPr id="11" name="S02:visual-note">
            <a:extLst xmlns:a="http://schemas.openxmlformats.org/drawingml/2006/main">
              <a:ext uri="{FF2B5EF4-FFF2-40B4-BE49-F238E27FC236}">
                <a16:creationId xmlns:a16="http://schemas.microsoft.com/office/drawing/2014/main" id="{07556859-3EE0-4235-8BF8-FF920A71F7F2}"/>
              </a:ext>
            </a:extLst>
          </p:cNvPr>
          <p:cNvSpPr>
            <a:spLocks xmlns:a="http://schemas.openxmlformats.org/drawingml/2006/main" noGrp="1"/>
          </p:cNvSpPr>
          <p:nvPr/>
        </p:nvSpPr>
        <p:spPr>
          <a:xfrm xmlns:a="http://schemas.openxmlformats.org/drawingml/2006/main">
            <a:off x="609600" y="5953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2형 직장인·유료 고객 수는 별도 추정 필요 · 사진 AI·통합 기록은 이미 상용 서비스에 존재</a:t>
            </a:r>
          </a:p>
        </p:txBody>
      </p:sp>
      <p:sp>
        <p:nvSpPr>
          <p:cNvPr id="12" name="">
            <a:extLst xmlns:a="http://schemas.openxmlformats.org/drawingml/2006/main">
              <a:ext uri="{FF2B5EF4-FFF2-40B4-BE49-F238E27FC236}">
                <a16:creationId xmlns:a16="http://schemas.microsoft.com/office/drawing/2014/main" id="{5E13A864-4A0E-4C75-A801-08EF65BFF7F0}"/>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3" name="S02:source-footer">
            <a:extLst xmlns:a="http://schemas.openxmlformats.org/drawingml/2006/main">
              <a:ext uri="{FF2B5EF4-FFF2-40B4-BE49-F238E27FC236}">
                <a16:creationId xmlns:a16="http://schemas.microsoft.com/office/drawing/2014/main" id="{BBF0ED40-7D3C-4B5B-ADC4-AFBB59A3C7FC}"/>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대한당뇨병학회·DMJ · 파스타 공식 안내 · 닥터다이어리 공식 안내  [X05] [X01] [X02] [X03]  | 상세 출처: 발표자 노트</a:t>
            </a:r>
          </a:p>
        </p:txBody>
      </p:sp>
      <p:sp>
        <p:nvSpPr>
          <p:cNvPr id="14" name="S02:page">
            <a:extLst xmlns:a="http://schemas.openxmlformats.org/drawingml/2006/main">
              <a:ext uri="{FF2B5EF4-FFF2-40B4-BE49-F238E27FC236}">
                <a16:creationId xmlns:a16="http://schemas.microsoft.com/office/drawing/2014/main" id="{4E53C6F6-DE0C-4ACA-B7EF-2BF6DB3B5CF3}"/>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2 / 18</a:t>
            </a:r>
          </a:p>
        </p:txBody>
      </p:sp>
    </p:spTree>
    <p:extLst>
      <p:ext uri="{BB962C8B-B14F-4D97-AF65-F5344CB8AC3E}">
        <p14:creationId xmlns:p14="http://schemas.microsoft.com/office/powerpoint/2010/main" val="31784977"/>
      </p:ext>
    </p:extLst>
  </p:cSld>
</p:sld>
</file>

<file path=ppt/slides/slide3.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7" name="S03:section">
            <a:extLst>
              <a:ext uri="{FF2B5EF4-FFF2-40B4-BE49-F238E27FC236}">
                <ns2:creationId id="{156F9CF6-B0FD-47F1-94EB-E7212C38076F}"/>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정의</a:t>
            </a:r>
          </a:p>
        </p:txBody>
      </p:sp>
      <p:sp>
        <p:nvSpPr>
          <p:cNvPr id="2" name="S03:claim-status">
            <a:extLst>
              <a:ext uri="{FF2B5EF4-FFF2-40B4-BE49-F238E27FC236}">
                <ns2:creationId id="{1A0A481E-9B59-4D34-9F51-9BA3424DB51A}"/>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3:title">
            <a:extLst>
              <a:ext uri="{FF2B5EF4-FFF2-40B4-BE49-F238E27FC236}">
                <ns2:creationId id="{41743BF5-4116-42BD-B46D-C33DB2E029DE}"/>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고객은 식사 선택이 반복되는 직장인</a:t>
            </a:r>
          </a:p>
        </p:txBody>
      </p:sp>
      <p:pic>
        <p:nvPicPr>
          <p:cNvPr id="20" name=""/>
          <p:cNvPicPr>
            <a:picLocks noChangeAspect="1"/>
          </p:cNvPicPr>
          <p:nvPr/>
        </p:nvPicPr>
        <p:blipFill>
          <a:blip ns3:embed="R7412937297614ba5"/>
          <a:stretch/>
        </p:blipFill>
        <p:spPr>
          <a:xfrm>
            <a:off x="686989" y="1905000"/>
            <a:ext cx="6465096" cy="3638550"/>
          </a:xfrm>
          <a:prstGeom prst="rect">
            <a:avLst/>
          </a:prstGeom>
        </p:spPr>
      </p:pic>
      <p:sp>
        <p:nvSpPr>
          <p:cNvPr id="5" name="S03:image-caption">
            <a:extLst>
              <a:ext uri="{FF2B5EF4-FFF2-40B4-BE49-F238E27FC236}">
                <ns2:creationId id="{3D237EB7-E965-4D41-BC3F-C7B591716E0F}"/>
              </a:ext>
            </a:extLst>
          </p:cNvPr>
          <p:cNvSpPr>
            <a:spLocks noGrp="1"/>
          </p:cNvSpPr>
          <p:nvPr/>
        </p:nvSpPr>
        <p:spPr>
          <a:xfrm>
            <a:off x="609600" y="5619750"/>
            <a:ext cx="6619875" cy="304800"/>
          </a:xfrm>
          <a:prstGeom prst="rect">
            <a:avLst/>
          </a:prstGeom>
          <a:noFill/>
          <a:ln w="0">
            <a:noFill/>
          </a:ln>
        </p:spPr>
        <p:txBody>
          <a:bodyPr wrap="square" lIns="0" tIns="0" rIns="0" bIns="0" anchor="t">
            <a:noAutofit/>
          </a:bodyPr>
          <a:lstStyle/>
          <a:p>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상황 이미지 · 실제 고객 아님</a:t>
            </a:r>
          </a:p>
        </p:txBody>
      </p:sp>
      <p:pic>
        <p:nvPicPr>
          <p:cNvPr id="22" name=""/>
          <p:cNvPicPr>
            <a:picLocks noChangeAspect="1"/>
          </p:cNvPicPr>
          <p:nvPr/>
        </p:nvPicPr>
        <p:blipFill>
          <a:blip ns3:embed="R471bd2c6e2fd440e"/>
          <a:srcRect l="0" t="38500" r="75000" b="36500"/>
          <a:stretch/>
        </p:blipFill>
        <p:spPr>
          <a:xfrm>
            <a:off x="7620000" y="1981200"/>
            <a:ext cx="781050" cy="781050"/>
          </a:xfrm>
          <a:prstGeom prst="rect">
            <a:avLst/>
          </a:prstGeom>
        </p:spPr>
      </p:pic>
      <p:sp>
        <p:nvSpPr>
          <p:cNvPr id="7" name="S03:target">
            <a:extLst>
              <a:ext uri="{FF2B5EF4-FFF2-40B4-BE49-F238E27FC236}">
                <ns2:creationId id="{0AE7E19C-4B10-4DB9-82B4-ADE4C077C15C}"/>
              </a:ext>
            </a:extLst>
          </p:cNvPr>
          <p:cNvSpPr>
            <a:spLocks noGrp="1"/>
          </p:cNvSpPr>
          <p:nvPr/>
        </p:nvSpPr>
        <p:spPr>
          <a:xfrm>
            <a:off x="8562975" y="2114550"/>
            <a:ext cx="2857500" cy="38100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35~55세 직장인</a:t>
            </a:r>
          </a:p>
        </p:txBody>
      </p:sp>
      <p:sp>
        <p:nvSpPr>
          <p:cNvPr id="8" name="S03:target-condition">
            <a:extLst>
              <a:ext uri="{FF2B5EF4-FFF2-40B4-BE49-F238E27FC236}">
                <ns2:creationId id="{D5206B5D-F810-4A3E-95FF-A489AEC5728E}"/>
              </a:ext>
            </a:extLst>
          </p:cNvPr>
          <p:cNvSpPr>
            <a:spLocks noGrp="1"/>
          </p:cNvSpPr>
          <p:nvPr/>
        </p:nvSpPr>
        <p:spPr>
          <a:xfrm>
            <a:off x="8582025" y="2571750"/>
            <a:ext cx="2809875" cy="371475"/>
          </a:xfrm>
          <a:prstGeom prst="rect">
            <a:avLst/>
          </a:prstGeom>
          <a:noFill/>
          <a:ln w="0">
            <a:noFill/>
          </a:ln>
        </p:spPr>
        <p:txBody>
          <a:bodyPr wrap="square" lIns="0" tIns="0" rIns="0" bIns="0" anchor="t">
            <a:noAutofit/>
          </a:bodyPr>
          <a:lstStyle/>
          <a:p>
            <a:pPr>
              <a:lnSpc>
                <a:spcPct val="112000"/>
              </a:lnSpc>
              <a:buNone/>
              <a:defRPr sz="1875" b="1">
                <a:solidFill>
                  <a:srgbClr val="228B73"/>
                </a:solidFill>
                <a:latin typeface="Pretendard"/>
                <a:ea typeface="Pretendard"/>
                <a:cs typeface="Pretendard"/>
              </a:defRPr>
            </a:pPr>
            <a:r>
              <a:rPr sz="1875" b="1">
                <a:solidFill>
                  <a:srgbClr val="228B73"/>
                </a:solidFill>
                <a:latin typeface="Pretendard"/>
                <a:ea typeface="Pretendard"/>
                <a:cs typeface="Pretendard"/>
              </a:rPr>
              <a:t>2형 당뇨인</a:t>
            </a:r>
          </a:p>
        </p:txBody>
      </p:sp>
      <p:sp>
        <p:nvSpPr>
          <p:cNvPr id="9" name="">
            <a:extLst>
              <a:ext uri="{FF2B5EF4-FFF2-40B4-BE49-F238E27FC236}">
                <ns2:creationId id="{559D89C2-2802-4743-BD9B-60269F272571}"/>
              </a:ext>
            </a:extLst>
          </p:cNvPr>
          <p:cNvSpPr>
            <a:spLocks noGrp="1"/>
          </p:cNvSpPr>
          <p:nvPr/>
        </p:nvSpPr>
        <p:spPr>
          <a:xfrm>
            <a:off x="7620000" y="3181350"/>
            <a:ext cx="3857625" cy="19050"/>
          </a:xfrm>
          <a:prstGeom prst="rect">
            <a:avLst/>
          </a:prstGeom>
          <a:solidFill>
            <a:srgbClr val="CEDAD3"/>
          </a:solidFill>
          <a:ln w="0">
            <a:noFill/>
          </a:ln>
        </p:spPr>
      </p:sp>
      <p:pic>
        <p:nvPicPr>
          <p:cNvPr id="26" name=""/>
          <p:cNvPicPr>
            <a:picLocks noChangeAspect="1"/>
          </p:cNvPicPr>
          <p:nvPr/>
        </p:nvPicPr>
        <p:blipFill>
          <a:blip ns3:embed="R1f2db0130f7644b8"/>
          <a:srcRect l="25000" t="10000" r="50000" b="63000"/>
          <a:stretch/>
        </p:blipFill>
        <p:spPr>
          <a:xfrm>
            <a:off x="7703256" y="3486150"/>
            <a:ext cx="652639" cy="704850"/>
          </a:xfrm>
          <a:prstGeom prst="rect">
            <a:avLst/>
          </a:prstGeom>
        </p:spPr>
      </p:pic>
      <p:sp>
        <p:nvSpPr>
          <p:cNvPr id="11" name="S03:visual-label">
            <a:extLst>
              <a:ext uri="{FF2B5EF4-FFF2-40B4-BE49-F238E27FC236}">
                <ns2:creationId id="{FF25FAC5-655E-422F-9A2C-BD57E406513F}"/>
              </a:ext>
            </a:extLst>
          </p:cNvPr>
          <p:cNvSpPr>
            <a:spLocks noGrp="1"/>
          </p:cNvSpPr>
          <p:nvPr/>
        </p:nvSpPr>
        <p:spPr>
          <a:xfrm>
            <a:off x="8562975" y="3543300"/>
            <a:ext cx="29241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구내식당·반복되는 외식</a:t>
            </a:r>
          </a:p>
        </p:txBody>
      </p:sp>
      <p:sp>
        <p:nvSpPr>
          <p:cNvPr id="12" name="S03:visual-detail">
            <a:extLst>
              <a:ext uri="{FF2B5EF4-FFF2-40B4-BE49-F238E27FC236}">
                <ns2:creationId id="{02FED58F-0975-4283-9FC9-E3FA17338D5E}"/>
              </a:ext>
            </a:extLst>
          </p:cNvPr>
          <p:cNvSpPr>
            <a:spLocks noGrp="1"/>
          </p:cNvSpPr>
          <p:nvPr/>
        </p:nvSpPr>
        <p:spPr>
          <a:xfrm>
            <a:off x="8562975" y="4038600"/>
            <a:ext cx="2924175" cy="75247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전 정보 필요와</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기록 지속 의향을 확인</a:t>
            </a:r>
          </a:p>
        </p:txBody>
      </p:sp>
      <p:sp>
        <p:nvSpPr>
          <p:cNvPr id="13" name="S03:visual-note">
            <a:extLst>
              <a:ext uri="{FF2B5EF4-FFF2-40B4-BE49-F238E27FC236}">
                <ns2:creationId id="{8ED2FAED-39F4-4B39-A50E-8B2A6DC8CB35}"/>
              </a:ext>
            </a:extLst>
          </p:cNvPr>
          <p:cNvSpPr>
            <a:spLocks noGrp="1"/>
          </p:cNvSpPr>
          <p:nvPr/>
        </p:nvSpPr>
        <p:spPr>
          <a:xfrm>
            <a:off x="609600" y="6019800"/>
            <a:ext cx="10972800" cy="2667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고객 범위는 선정 계획 · 실제 빈도·소요시간·지불 의향은 인터뷰와 과업 관찰로 확인</a:t>
            </a:r>
          </a:p>
        </p:txBody>
      </p:sp>
      <p:sp>
        <p:nvSpPr>
          <p:cNvPr id="14" name="">
            <a:extLst>
              <a:ext uri="{FF2B5EF4-FFF2-40B4-BE49-F238E27FC236}">
                <ns2:creationId id="{F3EB3FFF-9513-4DED-BFBE-D2940800F0F5}"/>
              </a:ext>
            </a:extLst>
          </p:cNvPr>
          <p:cNvSpPr>
            <a:spLocks noGrp="1"/>
          </p:cNvSpPr>
          <p:nvPr/>
        </p:nvSpPr>
        <p:spPr>
          <a:xfrm>
            <a:off x="609600" y="6324600"/>
            <a:ext cx="10972800" cy="19050"/>
          </a:xfrm>
          <a:prstGeom prst="rect">
            <a:avLst/>
          </a:prstGeom>
          <a:solidFill>
            <a:srgbClr val="DAD7D0"/>
          </a:solidFill>
          <a:ln w="0">
            <a:noFill/>
          </a:ln>
        </p:spPr>
      </p:sp>
      <p:sp>
        <p:nvSpPr>
          <p:cNvPr id="15" name="S03:source-footer">
            <a:extLst>
              <a:ext uri="{FF2B5EF4-FFF2-40B4-BE49-F238E27FC236}">
                <ns2:creationId id="{BE39B3B6-A3D4-465A-84B1-26EBA65F9365}"/>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[I02] [I09] [G02]  | 상세 출처: 발표자 노트</a:t>
            </a:r>
          </a:p>
        </p:txBody>
      </p:sp>
      <p:sp>
        <p:nvSpPr>
          <p:cNvPr id="16" name="S03:page">
            <a:extLst>
              <a:ext uri="{FF2B5EF4-FFF2-40B4-BE49-F238E27FC236}">
                <ns2:creationId id="{9A7011E1-19E7-412D-93E1-5F37D0CEC66D}"/>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3 / 18</a:t>
            </a:r>
          </a:p>
        </p:txBody>
      </p:sp>
    </p:spTree>
    <p:extLst>
      <p:ext uri="{BB962C8B-B14F-4D97-AF65-F5344CB8AC3E}">
        <ns4:creationId val="252766682"/>
      </p:ext>
    </p:extLst>
  </p:cSld>
</p:sld>
</file>

<file path=ppt/slides/slide4.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7" name="S04:section">
            <a:extLst>
              <a:ext uri="{FF2B5EF4-FFF2-40B4-BE49-F238E27FC236}">
                <ns2:creationId id="{C67713BF-7A23-43E7-AB1A-71BC1437E5A2}"/>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정의</a:t>
            </a:r>
          </a:p>
        </p:txBody>
      </p:sp>
      <p:sp>
        <p:nvSpPr>
          <p:cNvPr id="2" name="S04:claim-status">
            <a:extLst>
              <a:ext uri="{FF2B5EF4-FFF2-40B4-BE49-F238E27FC236}">
                <ns2:creationId id="{C82146D0-5B7C-4BE6-BC9C-929314F7D10D}"/>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가정 · 실제 검증 전</a:t>
            </a:r>
          </a:p>
        </p:txBody>
      </p:sp>
      <p:sp>
        <p:nvSpPr>
          <p:cNvPr id="3" name="S04:title">
            <a:extLst>
              <a:ext uri="{FF2B5EF4-FFF2-40B4-BE49-F238E27FC236}">
                <ns2:creationId id="{FCAB7378-DBF8-4D87-9FEE-182F6576F760}"/>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식사 전 선택과 식사 후 기록에 다른 불편이 있다</a:t>
            </a:r>
          </a:p>
        </p:txBody>
      </p:sp>
      <p:pic>
        <p:nvPicPr>
          <p:cNvPr id="20" name=""/>
          <p:cNvPicPr>
            <a:picLocks noChangeAspect="1"/>
          </p:cNvPicPr>
          <p:nvPr/>
        </p:nvPicPr>
        <p:blipFill>
          <a:blip ns3:embed="R5e43e3a3c760428c"/>
          <a:srcRect l="25000" t="10000" r="50000" b="63000"/>
          <a:stretch/>
        </p:blipFill>
        <p:spPr>
          <a:xfrm>
            <a:off x="811036" y="1838325"/>
            <a:ext cx="987778" cy="1066800"/>
          </a:xfrm>
          <a:prstGeom prst="rect">
            <a:avLst/>
          </a:prstGeom>
        </p:spPr>
      </p:pic>
      <p:sp>
        <p:nvSpPr>
          <p:cNvPr id="5" name="S04:before">
            <a:extLst>
              <a:ext uri="{FF2B5EF4-FFF2-40B4-BE49-F238E27FC236}">
                <ns2:creationId id="{D4739843-FC49-437F-B17E-C27F6C564ACB}"/>
              </a:ext>
            </a:extLst>
          </p:cNvPr>
          <p:cNvSpPr>
            <a:spLocks noGrp="1"/>
          </p:cNvSpPr>
          <p:nvPr/>
        </p:nvSpPr>
        <p:spPr>
          <a:xfrm>
            <a:off x="2000250" y="2066925"/>
            <a:ext cx="2190750" cy="381000"/>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식사 전</a:t>
            </a:r>
          </a:p>
        </p:txBody>
      </p:sp>
      <p:sp>
        <p:nvSpPr>
          <p:cNvPr id="6" name="S04:visual-detail">
            <a:extLst>
              <a:ext uri="{FF2B5EF4-FFF2-40B4-BE49-F238E27FC236}">
                <ns2:creationId id="{77890D84-A9DA-41DE-9E30-99CABFDF250E}"/>
              </a:ext>
            </a:extLst>
          </p:cNvPr>
          <p:cNvSpPr>
            <a:spLocks noGrp="1"/>
          </p:cNvSpPr>
          <p:nvPr/>
        </p:nvSpPr>
        <p:spPr>
          <a:xfrm>
            <a:off x="2000250" y="2524125"/>
            <a:ext cx="3905250" cy="35242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무엇을, 얼마나 먹을까</a:t>
            </a:r>
          </a:p>
        </p:txBody>
      </p:sp>
      <p:pic>
        <p:nvPicPr>
          <p:cNvPr id="23" name=""/>
          <p:cNvPicPr>
            <a:picLocks noChangeAspect="1"/>
          </p:cNvPicPr>
          <p:nvPr/>
        </p:nvPicPr>
        <p:blipFill>
          <a:blip ns3:embed="Ra16cdf3aaaf24b32"/>
          <a:srcRect l="0" t="64500" r="75000" b="8500"/>
          <a:stretch/>
        </p:blipFill>
        <p:spPr>
          <a:xfrm>
            <a:off x="6887281" y="1847850"/>
            <a:ext cx="970139" cy="1047750"/>
          </a:xfrm>
          <a:prstGeom prst="rect">
            <a:avLst/>
          </a:prstGeom>
        </p:spPr>
      </p:pic>
      <p:sp>
        <p:nvSpPr>
          <p:cNvPr id="8" name="S04:after">
            <a:extLst>
              <a:ext uri="{FF2B5EF4-FFF2-40B4-BE49-F238E27FC236}">
                <ns2:creationId id="{C93A1C03-B652-404C-82BC-596B55EDF6B3}"/>
              </a:ext>
            </a:extLst>
          </p:cNvPr>
          <p:cNvSpPr>
            <a:spLocks noGrp="1"/>
          </p:cNvSpPr>
          <p:nvPr/>
        </p:nvSpPr>
        <p:spPr>
          <a:xfrm>
            <a:off x="8096250" y="2066925"/>
            <a:ext cx="2095500" cy="381000"/>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식사 후</a:t>
            </a:r>
          </a:p>
        </p:txBody>
      </p:sp>
      <p:sp>
        <p:nvSpPr>
          <p:cNvPr id="9" name="S04:visual-detail">
            <a:extLst>
              <a:ext uri="{FF2B5EF4-FFF2-40B4-BE49-F238E27FC236}">
                <ns2:creationId id="{CA609848-CE86-48A4-A916-73009635EA18}"/>
              </a:ext>
            </a:extLst>
          </p:cNvPr>
          <p:cNvSpPr>
            <a:spLocks noGrp="1"/>
          </p:cNvSpPr>
          <p:nvPr/>
        </p:nvSpPr>
        <p:spPr>
          <a:xfrm>
            <a:off x="8096250" y="2524125"/>
            <a:ext cx="3429000" cy="5715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기록이 빠지면 맥락도 끊긴다</a:t>
            </a:r>
          </a:p>
        </p:txBody>
      </p:sp>
      <p:sp>
        <p:nvSpPr>
          <p:cNvPr id="10" name="">
            <a:extLst>
              <a:ext uri="{FF2B5EF4-FFF2-40B4-BE49-F238E27FC236}">
                <ns2:creationId id="{1DB50C5F-C197-4A85-BE86-F2C3051229AC}"/>
              </a:ext>
            </a:extLst>
          </p:cNvPr>
          <p:cNvSpPr>
            <a:spLocks noGrp="1"/>
          </p:cNvSpPr>
          <p:nvPr/>
        </p:nvSpPr>
        <p:spPr>
          <a:xfrm>
            <a:off x="5886450" y="2457450"/>
            <a:ext cx="752475" cy="19050"/>
          </a:xfrm>
          <a:prstGeom prst="rect">
            <a:avLst/>
          </a:prstGeom>
          <a:solidFill>
            <a:srgbClr val="228B73"/>
          </a:solidFill>
          <a:ln w="0">
            <a:noFill/>
          </a:ln>
        </p:spPr>
      </p:sp>
      <p:sp>
        <p:nvSpPr>
          <p:cNvPr id="11" name="S04:flow-arrow">
            <a:extLst>
              <a:ext uri="{FF2B5EF4-FFF2-40B4-BE49-F238E27FC236}">
                <ns2:creationId id="{A0DBAC83-0693-4AED-8CB2-560FFBE51B05}"/>
              </a:ext>
            </a:extLst>
          </p:cNvPr>
          <p:cNvSpPr>
            <a:spLocks noGrp="1"/>
          </p:cNvSpPr>
          <p:nvPr/>
        </p:nvSpPr>
        <p:spPr>
          <a:xfrm>
            <a:off x="6591300" y="22764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graphicFrame>
        <p:nvGraphicFramePr>
          <p:cNvPr id="28" name=""/>
          <p:cNvGraphicFramePr/>
          <p:nvPr/>
        </p:nvGraphicFramePr>
        <p:xfrm>
          <a:off x="609600" y="3371850"/>
          <a:ext cx="10972800" cy="1981200"/>
        </p:xfrm>
        <a:graphic>
          <a:graphicData uri="http://schemas.openxmlformats.org/drawingml/2006/table">
            <a:tbl>
              <a:tblPr/>
              <a:tblGrid>
                <a:gridCol w="3657600"/>
                <a:gridCol w="3657600"/>
                <a:gridCol w="3657600"/>
              </a:tblGrid>
              <a:tr h="660400">
                <a:tc>
                  <a:txBody>
                    <a:bodyPr wrap="square">
                      <a:noAutofit/>
                    </a:bodyPr>
                    <a:lstStyle/>
                    <a:p>
                      <a:r>
                        <a:rPr sz="1575" b="1">
                          <a:solidFill>
                            <a:srgbClr val="FFFFFF"/>
                          </a:solidFill>
                          <a:latin typeface="Pretendard"/>
                          <a:ea typeface="Pretendard"/>
                          <a:cs typeface="Pretendard"/>
                        </a:rPr>
                        <a:t>순간</a:t>
                      </a:r>
                    </a:p>
                  </a:txBody>
                  <a:tcPr marL="133350" marR="133350" marT="76200" marB="76200" anchor="ctr">
                    <a:solidFill>
                      <a:srgbClr val="132C35"/>
                    </a:solidFill>
                  </a:tcPr>
                </a:tc>
                <a:tc>
                  <a:txBody>
                    <a:bodyPr wrap="square">
                      <a:noAutofit/>
                    </a:bodyPr>
                    <a:lstStyle/>
                    <a:p>
                      <a:r>
                        <a:rPr sz="1575" b="1">
                          <a:solidFill>
                            <a:srgbClr val="FFFFFF"/>
                          </a:solidFill>
                          <a:latin typeface="Pretendard"/>
                          <a:ea typeface="Pretendard"/>
                          <a:cs typeface="Pretendard"/>
                        </a:rPr>
                        <a:t>문제 가정</a:t>
                      </a:r>
                    </a:p>
                  </a:txBody>
                  <a:tcPr marL="133350" marR="133350" marT="76200" marB="76200" anchor="ctr">
                    <a:solidFill>
                      <a:srgbClr val="132C35"/>
                    </a:solidFill>
                  </a:tcPr>
                </a:tc>
                <a:tc>
                  <a:txBody>
                    <a:bodyPr wrap="square">
                      <a:noAutofit/>
                    </a:bodyPr>
                    <a:lstStyle/>
                    <a:p>
                      <a:r>
                        <a:rPr sz="1575" b="1">
                          <a:solidFill>
                            <a:srgbClr val="FFFFFF"/>
                          </a:solidFill>
                          <a:latin typeface="Pretendard"/>
                          <a:ea typeface="Pretendard"/>
                          <a:cs typeface="Pretendard"/>
                        </a:rPr>
                        <a:t>관찰할 증거</a:t>
                      </a:r>
                    </a:p>
                  </a:txBody>
                  <a:tcPr marL="133350" marR="133350" marT="76200" marB="76200" anchor="ctr">
                    <a:solidFill>
                      <a:srgbClr val="132C35"/>
                    </a:solidFill>
                  </a:tcPr>
                </a:tc>
              </a:tr>
              <a:tr h="660400">
                <a:tc>
                  <a:txBody>
                    <a:bodyPr wrap="square">
                      <a:noAutofit/>
                    </a:bodyPr>
                    <a:lstStyle/>
                    <a:p>
                      <a:r>
                        <a:rPr sz="1575" b="1">
                          <a:solidFill>
                            <a:srgbClr val="132C35"/>
                          </a:solidFill>
                          <a:latin typeface="Pretendard"/>
                          <a:ea typeface="Pretendard"/>
                          <a:cs typeface="Pretendard"/>
                        </a:rPr>
                        <a:t>식사 전</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메뉴·양을 판단하기 어렵다</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선택 이유·정보 탐색 과정</a:t>
                      </a:r>
                    </a:p>
                  </a:txBody>
                  <a:tcPr marL="133350" marR="133350" marT="76200" marB="76200" anchor="ctr">
                    <a:solidFill>
                      <a:srgbClr val="FFFFFF"/>
                    </a:solidFill>
                  </a:tcPr>
                </a:tc>
              </a:tr>
              <a:tr h="660400">
                <a:tc>
                  <a:txBody>
                    <a:bodyPr wrap="square">
                      <a:noAutofit/>
                    </a:bodyPr>
                    <a:lstStyle/>
                    <a:p>
                      <a:r>
                        <a:rPr sz="1575" b="1">
                          <a:solidFill>
                            <a:srgbClr val="132C35"/>
                          </a:solidFill>
                          <a:latin typeface="Pretendard"/>
                          <a:ea typeface="Pretendard"/>
                          <a:cs typeface="Pretendard"/>
                        </a:rPr>
                        <a:t>식사 후</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기록이 빠져 패턴이 끊긴다</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제출 시점·누락 이유</a:t>
                      </a:r>
                    </a:p>
                  </a:txBody>
                  <a:tcPr marL="133350" marR="133350" marT="76200" marB="76200" anchor="ctr">
                    <a:solidFill>
                      <a:srgbClr val="FFFFFF"/>
                    </a:solidFill>
                  </a:tcPr>
                </a:tc>
              </a:tr>
            </a:tbl>
          </a:graphicData>
        </a:graphic>
      </p:graphicFrame>
      <p:sp>
        <p:nvSpPr>
          <p:cNvPr id="13" name="S04:visual-note">
            <a:extLst>
              <a:ext uri="{FF2B5EF4-FFF2-40B4-BE49-F238E27FC236}">
                <ns2:creationId id="{8A45C935-C450-4FBD-BA6C-77C811AF5B6F}"/>
              </a:ext>
            </a:extLst>
          </p:cNvPr>
          <p:cNvSpPr>
            <a:spLocks noGrp="1"/>
          </p:cNvSpPr>
          <p:nvPr/>
        </p:nvSpPr>
        <p:spPr>
          <a:xfrm>
            <a:off x="609600" y="5676900"/>
            <a:ext cx="10972800" cy="4191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문제는 가정 · 가상 인터뷰 비율 미사용 · 실제 식사 과업과 7일 기록으로 우선순위 확인</a:t>
            </a:r>
          </a:p>
        </p:txBody>
      </p:sp>
      <p:sp>
        <p:nvSpPr>
          <p:cNvPr id="14" name="">
            <a:extLst>
              <a:ext uri="{FF2B5EF4-FFF2-40B4-BE49-F238E27FC236}">
                <ns2:creationId id="{D17CFA8F-0743-46A5-89B2-C6AC3D3CFA9A}"/>
              </a:ext>
            </a:extLst>
          </p:cNvPr>
          <p:cNvSpPr>
            <a:spLocks noGrp="1"/>
          </p:cNvSpPr>
          <p:nvPr/>
        </p:nvSpPr>
        <p:spPr>
          <a:xfrm>
            <a:off x="609600" y="6324600"/>
            <a:ext cx="10972800" cy="19050"/>
          </a:xfrm>
          <a:prstGeom prst="rect">
            <a:avLst/>
          </a:prstGeom>
          <a:solidFill>
            <a:srgbClr val="DAD7D0"/>
          </a:solidFill>
          <a:ln w="0">
            <a:noFill/>
          </a:ln>
        </p:spPr>
      </p:sp>
      <p:sp>
        <p:nvSpPr>
          <p:cNvPr id="15" name="S04:source-footer">
            <a:extLst>
              <a:ext uri="{FF2B5EF4-FFF2-40B4-BE49-F238E27FC236}">
                <ns2:creationId id="{74BC6D2D-0E40-425A-95A9-94B1F331BF8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[I03] [I05] [I09]  | 상세 출처: 발표자 노트</a:t>
            </a:r>
          </a:p>
        </p:txBody>
      </p:sp>
      <p:sp>
        <p:nvSpPr>
          <p:cNvPr id="16" name="S04:page">
            <a:extLst>
              <a:ext uri="{FF2B5EF4-FFF2-40B4-BE49-F238E27FC236}">
                <ns2:creationId id="{925EB282-C650-429E-9F96-93F9EAD21EC0}"/>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4 / 18</a:t>
            </a:r>
          </a:p>
        </p:txBody>
      </p:sp>
    </p:spTree>
    <p:extLst>
      <p:ext uri="{BB962C8B-B14F-4D97-AF65-F5344CB8AC3E}">
        <ns4:creationId val="849410936"/>
      </p:ext>
    </p:extLst>
  </p:cSld>
</p:sld>
</file>

<file path=ppt/slides/slide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6" name="S05:section">
            <a:extLst>
              <a:ext uri="{FF2B5EF4-FFF2-40B4-BE49-F238E27FC236}">
                <ns2:creationId id="{7A93ED28-7D01-42D7-B9C2-5BE3B747BB7E}"/>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기존 대체재의 문제점</a:t>
            </a:r>
          </a:p>
        </p:txBody>
      </p:sp>
      <p:sp>
        <p:nvSpPr>
          <p:cNvPr id="2" name="S05:claim-status">
            <a:extLst>
              <a:ext uri="{FF2B5EF4-FFF2-40B4-BE49-F238E27FC236}">
                <ns2:creationId id="{B37D4ADC-CA1C-4348-9DD8-35F42F3D7496}"/>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외부 자료 · 출처·범위 확인</a:t>
            </a:r>
          </a:p>
        </p:txBody>
      </p:sp>
      <p:sp>
        <p:nvSpPr>
          <p:cNvPr id="3" name="S05:title">
            <a:extLst>
              <a:ext uri="{FF2B5EF4-FFF2-40B4-BE49-F238E27FC236}">
                <ns2:creationId id="{D72BC21B-3277-4887-85E1-1FFB8DC02CBF}"/>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기존 앱도 사진 AI와 건강 기록을 제공한다</a:t>
            </a:r>
          </a:p>
        </p:txBody>
      </p:sp>
      <p:pic>
        <p:nvPicPr>
          <p:cNvPr id="19" name=""/>
          <p:cNvPicPr>
            <a:picLocks noChangeAspect="1"/>
          </p:cNvPicPr>
          <p:nvPr/>
        </p:nvPicPr>
        <p:blipFill>
          <a:blip ns3:embed="Rfac2269e4be344b5"/>
          <a:srcRect l="0" t="10000" r="75000" b="63000"/>
          <a:stretch/>
        </p:blipFill>
        <p:spPr>
          <a:xfrm>
            <a:off x="700617" y="1857375"/>
            <a:ext cx="846667" cy="914400"/>
          </a:xfrm>
          <a:prstGeom prst="rect">
            <a:avLst/>
          </a:prstGeom>
        </p:spPr>
      </p:pic>
      <p:sp>
        <p:nvSpPr>
          <p:cNvPr id="5" name="S05:category1">
            <a:extLst>
              <a:ext uri="{FF2B5EF4-FFF2-40B4-BE49-F238E27FC236}">
                <ns2:creationId id="{94B4C211-B2AE-4314-9DAE-DAB281396AD8}"/>
              </a:ext>
            </a:extLst>
          </p:cNvPr>
          <p:cNvSpPr>
            <a:spLocks noGrp="1"/>
          </p:cNvSpPr>
          <p:nvPr/>
        </p:nvSpPr>
        <p:spPr>
          <a:xfrm>
            <a:off x="1838325" y="2047875"/>
            <a:ext cx="2857500" cy="4095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사진 AI</a:t>
            </a:r>
          </a:p>
        </p:txBody>
      </p:sp>
      <p:sp>
        <p:nvSpPr>
          <p:cNvPr id="6" name="S05:plus">
            <a:extLst>
              <a:ext uri="{FF2B5EF4-FFF2-40B4-BE49-F238E27FC236}">
                <ns2:creationId id="{FF666039-9AF3-4D01-81D2-242B6F6DAF78}"/>
              </a:ext>
            </a:extLst>
          </p:cNvPr>
          <p:cNvSpPr>
            <a:spLocks noGrp="1"/>
          </p:cNvSpPr>
          <p:nvPr/>
        </p:nvSpPr>
        <p:spPr>
          <a:xfrm>
            <a:off x="4905375" y="2133600"/>
            <a:ext cx="476250" cy="571500"/>
          </a:xfrm>
          <a:prstGeom prst="rect">
            <a:avLst/>
          </a:prstGeom>
          <a:noFill/>
          <a:ln w="0">
            <a:noFill/>
          </a:ln>
        </p:spPr>
        <p:txBody>
          <a:bodyPr wrap="square" lIns="0" tIns="0" rIns="0" bIns="0" anchor="t">
            <a:noAutofit/>
          </a:bodyPr>
          <a:lstStyle/>
          <a:p>
            <a:pPr>
              <a:lnSpc>
                <a:spcPct val="112000"/>
              </a:lnSpc>
              <a:buNone/>
              <a:defRPr sz="2700" b="0">
                <a:solidFill>
                  <a:srgbClr val="56706F"/>
                </a:solidFill>
                <a:latin typeface="Pretendard"/>
                <a:ea typeface="Pretendard"/>
                <a:cs typeface="Pretendard"/>
              </a:defRPr>
            </a:pPr>
            <a:r>
              <a:rPr sz="2700" b="0">
                <a:solidFill>
                  <a:srgbClr val="56706F"/>
                </a:solidFill>
                <a:latin typeface="Pretendard"/>
                <a:ea typeface="Pretendard"/>
                <a:cs typeface="Pretendard"/>
              </a:rPr>
              <a:t>+</a:t>
            </a:r>
          </a:p>
        </p:txBody>
      </p:sp>
      <p:pic>
        <p:nvPicPr>
          <p:cNvPr id="22" name=""/>
          <p:cNvPicPr>
            <a:picLocks noChangeAspect="1"/>
          </p:cNvPicPr>
          <p:nvPr/>
        </p:nvPicPr>
        <p:blipFill>
          <a:blip ns3:embed="R4c3bf003f4c34c9a"/>
          <a:srcRect l="75000" t="10000" r="0" b="63000"/>
          <a:stretch/>
        </p:blipFill>
        <p:spPr>
          <a:xfrm>
            <a:off x="5939367" y="1857375"/>
            <a:ext cx="846667" cy="914400"/>
          </a:xfrm>
          <a:prstGeom prst="rect">
            <a:avLst/>
          </a:prstGeom>
        </p:spPr>
      </p:pic>
      <p:sp>
        <p:nvSpPr>
          <p:cNvPr id="8" name="S05:category2">
            <a:extLst>
              <a:ext uri="{FF2B5EF4-FFF2-40B4-BE49-F238E27FC236}">
                <ns2:creationId id="{6C5E8A9F-2DB5-4121-9E89-82BCDE853F4B}"/>
              </a:ext>
            </a:extLst>
          </p:cNvPr>
          <p:cNvSpPr>
            <a:spLocks noGrp="1"/>
          </p:cNvSpPr>
          <p:nvPr/>
        </p:nvSpPr>
        <p:spPr>
          <a:xfrm>
            <a:off x="7086600" y="2047875"/>
            <a:ext cx="4286250" cy="4095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건강 기록 연결</a:t>
            </a:r>
          </a:p>
        </p:txBody>
      </p:sp>
      <p:graphicFrame>
        <p:nvGraphicFramePr>
          <p:cNvPr id="24" name=""/>
          <p:cNvGraphicFramePr/>
          <p:nvPr/>
        </p:nvGraphicFramePr>
        <p:xfrm>
          <a:off x="609600" y="3133725"/>
          <a:ext cx="10972800" cy="2095500"/>
        </p:xfrm>
        <a:graphic>
          <a:graphicData uri="http://schemas.openxmlformats.org/drawingml/2006/table">
            <a:tbl>
              <a:tblPr/>
              <a:tblGrid>
                <a:gridCol w="3657600"/>
                <a:gridCol w="3657600"/>
                <a:gridCol w="3657600"/>
              </a:tblGrid>
              <a:tr h="698500">
                <a:tc>
                  <a:txBody>
                    <a:bodyPr wrap="square">
                      <a:noAutofit/>
                    </a:bodyPr>
                    <a:lstStyle/>
                    <a:p>
                      <a:r>
                        <a:rPr sz="1650" b="1">
                          <a:solidFill>
                            <a:srgbClr val="FFFFFF"/>
                          </a:solidFill>
                          <a:latin typeface="Pretendard"/>
                          <a:ea typeface="Pretendard"/>
                          <a:cs typeface="Pretendard"/>
                        </a:rPr>
                        <a:t>서비스</a:t>
                      </a:r>
                    </a:p>
                  </a:txBody>
                  <a:tcPr marL="133350" marR="133350" marT="76200" marB="76200" anchor="ctr">
                    <a:solidFill>
                      <a:srgbClr val="132C35"/>
                    </a:solidFill>
                  </a:tcPr>
                </a:tc>
                <a:tc>
                  <a:txBody>
                    <a:bodyPr wrap="square">
                      <a:noAutofit/>
                    </a:bodyPr>
                    <a:lstStyle/>
                    <a:p>
                      <a:r>
                        <a:rPr sz="1650" b="1">
                          <a:solidFill>
                            <a:srgbClr val="FFFFFF"/>
                          </a:solidFill>
                          <a:latin typeface="Pretendard"/>
                          <a:ea typeface="Pretendard"/>
                          <a:cs typeface="Pretendard"/>
                        </a:rPr>
                        <a:t>사진 기록</a:t>
                      </a:r>
                    </a:p>
                  </a:txBody>
                  <a:tcPr marL="133350" marR="133350" marT="76200" marB="76200" anchor="ctr">
                    <a:solidFill>
                      <a:srgbClr val="132C35"/>
                    </a:solidFill>
                  </a:tcPr>
                </a:tc>
                <a:tc>
                  <a:txBody>
                    <a:bodyPr wrap="square">
                      <a:noAutofit/>
                    </a:bodyPr>
                    <a:lstStyle/>
                    <a:p>
                      <a:r>
                        <a:rPr sz="1650" b="1">
                          <a:solidFill>
                            <a:srgbClr val="FFFFFF"/>
                          </a:solidFill>
                          <a:latin typeface="Pretendard"/>
                          <a:ea typeface="Pretendard"/>
                          <a:cs typeface="Pretendard"/>
                        </a:rPr>
                        <a:t>데이터 활용</a:t>
                      </a:r>
                    </a:p>
                  </a:txBody>
                  <a:tcPr marL="133350" marR="133350" marT="76200" marB="76200" anchor="ctr">
                    <a:solidFill>
                      <a:srgbClr val="132C35"/>
                    </a:solidFill>
                  </a:tcPr>
                </a:tc>
              </a:tr>
              <a:tr h="698500">
                <a:tc>
                  <a:txBody>
                    <a:bodyPr wrap="square">
                      <a:noAutofit/>
                    </a:bodyPr>
                    <a:lstStyle/>
                    <a:p>
                      <a:r>
                        <a:rPr sz="1650" b="1">
                          <a:solidFill>
                            <a:srgbClr val="132C35"/>
                          </a:solidFill>
                          <a:latin typeface="Pretendard"/>
                          <a:ea typeface="Pretendard"/>
                          <a:cs typeface="Pretendard"/>
                        </a:rPr>
                        <a:t>파스타</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AI 사진 인식</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CGM 연동·리포트·공유</a:t>
                      </a:r>
                    </a:p>
                  </a:txBody>
                  <a:tcPr marL="133350" marR="133350" marT="76200" marB="76200" anchor="ctr">
                    <a:solidFill>
                      <a:srgbClr val="FFFFFF"/>
                    </a:solidFill>
                  </a:tcPr>
                </a:tc>
              </a:tr>
              <a:tr h="698500">
                <a:tc>
                  <a:txBody>
                    <a:bodyPr wrap="square">
                      <a:noAutofit/>
                    </a:bodyPr>
                    <a:lstStyle/>
                    <a:p>
                      <a:r>
                        <a:rPr sz="1650" b="1">
                          <a:solidFill>
                            <a:srgbClr val="132C35"/>
                          </a:solidFill>
                          <a:latin typeface="Pretendard"/>
                          <a:ea typeface="Pretendard"/>
                          <a:cs typeface="Pretendard"/>
                        </a:rPr>
                        <a:t>닥터다이어리</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AI 식단 분석</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혈당·식단·체중·운동 기록</a:t>
                      </a:r>
                    </a:p>
                  </a:txBody>
                  <a:tcPr marL="133350" marR="133350" marT="76200" marB="76200" anchor="ctr">
                    <a:solidFill>
                      <a:srgbClr val="FFFFFF"/>
                    </a:solidFill>
                  </a:tcPr>
                </a:tc>
              </a:tr>
            </a:tbl>
          </a:graphicData>
        </a:graphic>
      </p:graphicFrame>
      <p:sp>
        <p:nvSpPr>
          <p:cNvPr id="10" name="S05:competition-implication">
            <a:extLst>
              <a:ext uri="{FF2B5EF4-FFF2-40B4-BE49-F238E27FC236}">
                <ns2:creationId id="{F9E90F5F-DFEB-49CF-A6E9-9F41E6B0892B}"/>
              </a:ext>
            </a:extLst>
          </p:cNvPr>
          <p:cNvSpPr>
            <a:spLocks noGrp="1"/>
          </p:cNvSpPr>
          <p:nvPr/>
        </p:nvSpPr>
        <p:spPr>
          <a:xfrm>
            <a:off x="609600" y="5495925"/>
            <a:ext cx="6286500" cy="342900"/>
          </a:xfrm>
          <a:prstGeom prst="rect">
            <a:avLst/>
          </a:prstGeom>
          <a:noFill/>
          <a:ln w="0">
            <a:noFill/>
          </a:ln>
        </p:spPr>
        <p:txBody>
          <a:bodyPr wrap="square" lIns="0" tIns="0" rIns="0" bIns="0" anchor="t">
            <a:noAutofit/>
          </a:bodyPr>
          <a:lstStyle/>
          <a:p>
            <a:pPr>
              <a:lnSpc>
                <a:spcPct val="112000"/>
              </a:lnSpc>
              <a:buNone/>
              <a:defRPr sz="2025" b="1">
                <a:solidFill>
                  <a:srgbClr val="132C35"/>
                </a:solidFill>
                <a:latin typeface="Pretendard"/>
                <a:ea typeface="Pretendard"/>
                <a:cs typeface="Pretendard"/>
              </a:defRPr>
            </a:pPr>
            <a:r>
              <a:rPr sz="2025" b="1">
                <a:solidFill>
                  <a:srgbClr val="132C35"/>
                </a:solidFill>
                <a:latin typeface="Pretendard"/>
                <a:ea typeface="Pretendard"/>
                <a:cs typeface="Pretendard"/>
              </a:rPr>
              <a:t>전환 이유는 사용 과업에서 검증</a:t>
            </a:r>
          </a:p>
        </p:txBody>
      </p:sp>
      <p:sp>
        <p:nvSpPr>
          <p:cNvPr id="11" name="S05:visual-detail">
            <a:extLst>
              <a:ext uri="{FF2B5EF4-FFF2-40B4-BE49-F238E27FC236}">
                <ns2:creationId id="{974167B8-72B1-4958-B358-F2DF460B9C98}"/>
              </a:ext>
            </a:extLst>
          </p:cNvPr>
          <p:cNvSpPr>
            <a:spLocks noGrp="1"/>
          </p:cNvSpPr>
          <p:nvPr/>
        </p:nvSpPr>
        <p:spPr>
          <a:xfrm>
            <a:off x="609600" y="5905500"/>
            <a:ext cx="5905500" cy="3238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식전 이해 · 수정 부담 · 기록 지속</a:t>
            </a:r>
          </a:p>
        </p:txBody>
      </p:sp>
      <p:sp>
        <p:nvSpPr>
          <p:cNvPr id="12" name="S05:competition-scope">
            <a:extLst>
              <a:ext uri="{FF2B5EF4-FFF2-40B4-BE49-F238E27FC236}">
                <ns2:creationId id="{F4E10BCD-A4CF-4FCA-A030-9108048179BB}"/>
              </a:ext>
            </a:extLst>
          </p:cNvPr>
          <p:cNvSpPr>
            <a:spLocks noGrp="1"/>
          </p:cNvSpPr>
          <p:nvPr/>
        </p:nvSpPr>
        <p:spPr>
          <a:xfrm>
            <a:off x="7800975" y="5486400"/>
            <a:ext cx="3762375" cy="68580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공식 안내 확인: 2026-09-30</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실제 성능 시험 전</a:t>
            </a:r>
          </a:p>
        </p:txBody>
      </p:sp>
      <p:sp>
        <p:nvSpPr>
          <p:cNvPr id="13" name="">
            <a:extLst>
              <a:ext uri="{FF2B5EF4-FFF2-40B4-BE49-F238E27FC236}">
                <ns2:creationId id="{3ABA4E39-50D5-461D-B2F8-32A3B42B1583}"/>
              </a:ext>
            </a:extLst>
          </p:cNvPr>
          <p:cNvSpPr>
            <a:spLocks noGrp="1"/>
          </p:cNvSpPr>
          <p:nvPr/>
        </p:nvSpPr>
        <p:spPr>
          <a:xfrm>
            <a:off x="609600" y="6324600"/>
            <a:ext cx="10972800" cy="19050"/>
          </a:xfrm>
          <a:prstGeom prst="rect">
            <a:avLst/>
          </a:prstGeom>
          <a:solidFill>
            <a:srgbClr val="DAD7D0"/>
          </a:solidFill>
          <a:ln w="0">
            <a:noFill/>
          </a:ln>
        </p:spPr>
      </p:sp>
      <p:sp>
        <p:nvSpPr>
          <p:cNvPr id="14" name="S05:source-footer">
            <a:extLst>
              <a:ext uri="{FF2B5EF4-FFF2-40B4-BE49-F238E27FC236}">
                <ns2:creationId id="{44735C9A-26A6-4568-95BC-0A183D2DFD28}"/>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파스타 공식 안내 · 닥터다이어리 공식 안내  [X02] [X03]  | 상세 출처: 발표자 노트</a:t>
            </a:r>
          </a:p>
        </p:txBody>
      </p:sp>
      <p:sp>
        <p:nvSpPr>
          <p:cNvPr id="15" name="S05:page">
            <a:extLst>
              <a:ext uri="{FF2B5EF4-FFF2-40B4-BE49-F238E27FC236}">
                <ns2:creationId id="{D2C0D527-22F3-4B9D-9C46-0B0E18BDDFF1}"/>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5 / 18</a:t>
            </a:r>
          </a:p>
        </p:txBody>
      </p:sp>
    </p:spTree>
    <p:extLst>
      <p:ext uri="{BB962C8B-B14F-4D97-AF65-F5344CB8AC3E}">
        <ns4:creationId val="1980479894"/>
      </p:ext>
    </p:extLst>
  </p:cSld>
</p:sld>
</file>

<file path=ppt/slides/slide6.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44" name="S06:section">
            <a:extLst>
              <a:ext uri="{FF2B5EF4-FFF2-40B4-BE49-F238E27FC236}">
                <ns2:creationId id="{81CA1DBC-30D3-4CB0-B72C-573A864EC054}"/>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기존 대체재의 문제점</a:t>
            </a:r>
          </a:p>
        </p:txBody>
      </p:sp>
      <p:sp>
        <p:nvSpPr>
          <p:cNvPr id="2" name="S06:claim-status">
            <a:extLst>
              <a:ext uri="{FF2B5EF4-FFF2-40B4-BE49-F238E27FC236}">
                <ns2:creationId id="{A246FFA8-206F-49C2-B098-A040EEDB5EB1}"/>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6:title">
            <a:extLst>
              <a:ext uri="{FF2B5EF4-FFF2-40B4-BE49-F238E27FC236}">
                <ns2:creationId id="{DF50139B-EDDB-4BDE-A9B7-A1CCBB492731}"/>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같은 과업에서 전환할 이유를 검증한다</a:t>
            </a:r>
          </a:p>
        </p:txBody>
      </p:sp>
      <p:sp>
        <p:nvSpPr>
          <p:cNvPr id="4" name="S06:S06:diagram-title">
            <a:extLst>
              <a:ext uri="{FF2B5EF4-FFF2-40B4-BE49-F238E27FC236}">
                <ns2:creationId id="{B6A2C96D-0C55-44A5-83C0-9C4A08E70C47}"/>
              </a:ext>
            </a:extLst>
          </p:cNvPr>
          <p:cNvSpPr>
            <a:spLocks noGrp="1"/>
          </p:cNvSpPr>
          <p:nvPr/>
        </p:nvSpPr>
        <p:spPr>
          <a:xfrm>
            <a:off x="609600" y="1847850"/>
            <a:ext cx="7620000" cy="30480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검증 계획 · 동일 조건 비교 설계</a:t>
            </a:r>
          </a:p>
        </p:txBody>
      </p:sp>
      <p:sp>
        <p:nvSpPr>
          <p:cNvPr id="5" name="S06:S06:label">
            <a:extLst>
              <a:ext uri="{FF2B5EF4-FFF2-40B4-BE49-F238E27FC236}">
                <ns2:creationId id="{317B4668-EF2F-4376-910F-186877852144}"/>
              </a:ext>
            </a:extLst>
          </p:cNvPr>
          <p:cNvSpPr>
            <a:spLocks noGrp="1"/>
          </p:cNvSpPr>
          <p:nvPr/>
        </p:nvSpPr>
        <p:spPr>
          <a:xfrm>
            <a:off x="1295400" y="2295525"/>
            <a:ext cx="2343150"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고객 과업</a:t>
            </a:r>
          </a:p>
        </p:txBody>
      </p:sp>
      <p:sp>
        <p:nvSpPr>
          <p:cNvPr id="6" name="S06:S06:label">
            <a:extLst>
              <a:ext uri="{FF2B5EF4-FFF2-40B4-BE49-F238E27FC236}">
                <ns2:creationId id="{255D31D1-FBFF-4A85-A604-0A897D2449DA}"/>
              </a:ext>
            </a:extLst>
          </p:cNvPr>
          <p:cNvSpPr>
            <a:spLocks noGrp="1"/>
          </p:cNvSpPr>
          <p:nvPr/>
        </p:nvSpPr>
        <p:spPr>
          <a:xfrm>
            <a:off x="4238625" y="2295525"/>
            <a:ext cx="3190875"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통제할 조건</a:t>
            </a:r>
          </a:p>
        </p:txBody>
      </p:sp>
      <p:sp>
        <p:nvSpPr>
          <p:cNvPr id="7" name="S06:S06:label">
            <a:extLst>
              <a:ext uri="{FF2B5EF4-FFF2-40B4-BE49-F238E27FC236}">
                <ns2:creationId id="{55A58926-0FC4-4260-A962-7A7A2D881850}"/>
              </a:ext>
            </a:extLst>
          </p:cNvPr>
          <p:cNvSpPr>
            <a:spLocks noGrp="1"/>
          </p:cNvSpPr>
          <p:nvPr/>
        </p:nvSpPr>
        <p:spPr>
          <a:xfrm>
            <a:off x="8362950" y="2295525"/>
            <a:ext cx="3143250"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측정할 결과</a:t>
            </a:r>
          </a:p>
        </p:txBody>
      </p:sp>
      <p:sp>
        <p:nvSpPr>
          <p:cNvPr id="8" name="">
            <a:extLst>
              <a:ext uri="{FF2B5EF4-FFF2-40B4-BE49-F238E27FC236}">
                <ns2:creationId id="{4367B3BF-74C6-4097-9A31-010A2890970C}"/>
              </a:ext>
            </a:extLst>
          </p:cNvPr>
          <p:cNvSpPr>
            <a:spLocks noGrp="1"/>
          </p:cNvSpPr>
          <p:nvPr/>
        </p:nvSpPr>
        <p:spPr>
          <a:xfrm>
            <a:off x="647700" y="2714625"/>
            <a:ext cx="457200" cy="457200"/>
          </a:xfrm>
          <a:prstGeom prst="ellipse">
            <a:avLst/>
          </a:prstGeom>
          <a:solidFill>
            <a:srgbClr val="A9DFCB"/>
          </a:solidFill>
          <a:ln w="0">
            <a:noFill/>
          </a:ln>
        </p:spPr>
      </p:sp>
      <p:pic>
        <p:nvPicPr>
          <p:cNvPr id="52" name=""/>
          <p:cNvPicPr>
            <a:picLocks noChangeAspect="1"/>
          </p:cNvPicPr>
          <p:nvPr/>
        </p:nvPicPr>
        <p:blipFill>
          <a:blip ns3:embed="R01afd20d54044ec3"/>
          <a:srcRect l="0" t="10000" r="75000" b="63000"/>
          <a:stretch/>
        </p:blipFill>
        <p:spPr>
          <a:xfrm>
            <a:off x="752828" y="2809875"/>
            <a:ext cx="246944" cy="266700"/>
          </a:xfrm>
          <a:prstGeom prst="rect">
            <a:avLst/>
          </a:prstGeom>
        </p:spPr>
      </p:pic>
      <p:sp>
        <p:nvSpPr>
          <p:cNvPr id="10" name="S06:S06:task">
            <a:extLst>
              <a:ext uri="{FF2B5EF4-FFF2-40B4-BE49-F238E27FC236}">
                <ns2:creationId id="{52082456-5A82-445C-A4F4-D724A114E92D}"/>
              </a:ext>
            </a:extLst>
          </p:cNvPr>
          <p:cNvSpPr>
            <a:spLocks noGrp="1"/>
          </p:cNvSpPr>
          <p:nvPr/>
        </p:nvSpPr>
        <p:spPr>
          <a:xfrm>
            <a:off x="1295400" y="2790825"/>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식사 입력</a:t>
            </a:r>
          </a:p>
        </p:txBody>
      </p:sp>
      <p:sp>
        <p:nvSpPr>
          <p:cNvPr id="11" name="">
            <a:extLst>
              <a:ext uri="{FF2B5EF4-FFF2-40B4-BE49-F238E27FC236}">
                <ns2:creationId id="{2A8BFFFA-CC81-402B-B494-BDF0A625B418}"/>
              </a:ext>
            </a:extLst>
          </p:cNvPr>
          <p:cNvSpPr>
            <a:spLocks noGrp="1"/>
          </p:cNvSpPr>
          <p:nvPr/>
        </p:nvSpPr>
        <p:spPr>
          <a:xfrm>
            <a:off x="3609975" y="2943225"/>
            <a:ext cx="200025" cy="19050"/>
          </a:xfrm>
          <a:prstGeom prst="rect">
            <a:avLst/>
          </a:prstGeom>
          <a:solidFill>
            <a:srgbClr val="CEDAD3"/>
          </a:solidFill>
          <a:ln w="0">
            <a:noFill/>
          </a:ln>
        </p:spPr>
      </p:sp>
      <p:sp>
        <p:nvSpPr>
          <p:cNvPr id="12" name="S06:S06:connector">
            <a:extLst>
              <a:ext uri="{FF2B5EF4-FFF2-40B4-BE49-F238E27FC236}">
                <ns2:creationId id="{D9AC8E6E-11C9-4233-8267-1146C1CD85A0}"/>
              </a:ext>
            </a:extLst>
          </p:cNvPr>
          <p:cNvSpPr>
            <a:spLocks noGrp="1"/>
          </p:cNvSpPr>
          <p:nvPr/>
        </p:nvSpPr>
        <p:spPr>
          <a:xfrm>
            <a:off x="3762375" y="276225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3" name="S06:S06:controlled-condition">
            <a:extLst>
              <a:ext uri="{FF2B5EF4-FFF2-40B4-BE49-F238E27FC236}">
                <ns2:creationId id="{FFA8155B-6A88-418A-B708-7422F16C09EE}"/>
              </a:ext>
            </a:extLst>
          </p:cNvPr>
          <p:cNvSpPr>
            <a:spLocks noGrp="1"/>
          </p:cNvSpPr>
          <p:nvPr/>
        </p:nvSpPr>
        <p:spPr>
          <a:xfrm>
            <a:off x="4238625" y="2809875"/>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사진·기기 사용</a:t>
            </a:r>
          </a:p>
        </p:txBody>
      </p:sp>
      <p:sp>
        <p:nvSpPr>
          <p:cNvPr id="14" name="">
            <a:extLst>
              <a:ext uri="{FF2B5EF4-FFF2-40B4-BE49-F238E27FC236}">
                <ns2:creationId id="{15A33080-E9C1-4FD7-8837-66E01C68B066}"/>
              </a:ext>
            </a:extLst>
          </p:cNvPr>
          <p:cNvSpPr>
            <a:spLocks noGrp="1"/>
          </p:cNvSpPr>
          <p:nvPr/>
        </p:nvSpPr>
        <p:spPr>
          <a:xfrm>
            <a:off x="7581900" y="2943225"/>
            <a:ext cx="333375" cy="19050"/>
          </a:xfrm>
          <a:prstGeom prst="rect">
            <a:avLst/>
          </a:prstGeom>
          <a:solidFill>
            <a:srgbClr val="CEDAD3"/>
          </a:solidFill>
          <a:ln w="0">
            <a:noFill/>
          </a:ln>
        </p:spPr>
      </p:sp>
      <p:sp>
        <p:nvSpPr>
          <p:cNvPr id="15" name="S06:S06:connector">
            <a:extLst>
              <a:ext uri="{FF2B5EF4-FFF2-40B4-BE49-F238E27FC236}">
                <ns2:creationId id="{E549202C-12F5-433D-B31E-AEEA86CAF67D}"/>
              </a:ext>
            </a:extLst>
          </p:cNvPr>
          <p:cNvSpPr>
            <a:spLocks noGrp="1"/>
          </p:cNvSpPr>
          <p:nvPr/>
        </p:nvSpPr>
        <p:spPr>
          <a:xfrm>
            <a:off x="7867650" y="276225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6" name="S06:S06:measurement">
            <a:extLst>
              <a:ext uri="{FF2B5EF4-FFF2-40B4-BE49-F238E27FC236}">
                <ns2:creationId id="{FAAE860B-DF97-4092-B0ED-88D3C807147D}"/>
              </a:ext>
            </a:extLst>
          </p:cNvPr>
          <p:cNvSpPr>
            <a:spLocks noGrp="1"/>
          </p:cNvSpPr>
          <p:nvPr/>
        </p:nvSpPr>
        <p:spPr>
          <a:xfrm>
            <a:off x="8362950" y="2809875"/>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완료시간·수정 횟수</a:t>
            </a:r>
          </a:p>
        </p:txBody>
      </p:sp>
      <p:sp>
        <p:nvSpPr>
          <p:cNvPr id="17" name="">
            <a:extLst>
              <a:ext uri="{FF2B5EF4-FFF2-40B4-BE49-F238E27FC236}">
                <ns2:creationId id="{BC46865D-3862-4EC3-B93B-5AEBFBC01D82}"/>
              </a:ext>
            </a:extLst>
          </p:cNvPr>
          <p:cNvSpPr>
            <a:spLocks noGrp="1"/>
          </p:cNvSpPr>
          <p:nvPr/>
        </p:nvSpPr>
        <p:spPr>
          <a:xfrm>
            <a:off x="1295400" y="3295650"/>
            <a:ext cx="10210800" cy="19050"/>
          </a:xfrm>
          <a:prstGeom prst="rect">
            <a:avLst/>
          </a:prstGeom>
          <a:solidFill>
            <a:srgbClr val="CEDAD3"/>
          </a:solidFill>
          <a:ln w="0">
            <a:noFill/>
          </a:ln>
        </p:spPr>
      </p:sp>
      <p:sp>
        <p:nvSpPr>
          <p:cNvPr id="18" name="">
            <a:extLst>
              <a:ext uri="{FF2B5EF4-FFF2-40B4-BE49-F238E27FC236}">
                <ns2:creationId id="{195891C4-F68D-4C22-85F4-AECA72035446}"/>
              </a:ext>
            </a:extLst>
          </p:cNvPr>
          <p:cNvSpPr>
            <a:spLocks noGrp="1"/>
          </p:cNvSpPr>
          <p:nvPr/>
        </p:nvSpPr>
        <p:spPr>
          <a:xfrm>
            <a:off x="647700" y="3467100"/>
            <a:ext cx="457200" cy="457200"/>
          </a:xfrm>
          <a:prstGeom prst="ellipse">
            <a:avLst/>
          </a:prstGeom>
          <a:solidFill>
            <a:srgbClr val="A9DFCB"/>
          </a:solidFill>
          <a:ln w="0">
            <a:noFill/>
          </a:ln>
        </p:spPr>
      </p:sp>
      <p:pic>
        <p:nvPicPr>
          <p:cNvPr id="62" name=""/>
          <p:cNvPicPr>
            <a:picLocks noChangeAspect="1"/>
          </p:cNvPicPr>
          <p:nvPr/>
        </p:nvPicPr>
        <p:blipFill>
          <a:blip ns3:embed="Rb4fa50c06d434847"/>
          <a:srcRect l="0" t="64500" r="75000" b="8500"/>
          <a:stretch/>
        </p:blipFill>
        <p:spPr>
          <a:xfrm>
            <a:off x="752828" y="3562350"/>
            <a:ext cx="246944" cy="266700"/>
          </a:xfrm>
          <a:prstGeom prst="rect">
            <a:avLst/>
          </a:prstGeom>
        </p:spPr>
      </p:pic>
      <p:sp>
        <p:nvSpPr>
          <p:cNvPr id="20" name="S06:S06:task">
            <a:extLst>
              <a:ext uri="{FF2B5EF4-FFF2-40B4-BE49-F238E27FC236}">
                <ns2:creationId id="{1BA6F785-F22C-4AAE-A6A8-C97BBB5EF146}"/>
              </a:ext>
            </a:extLst>
          </p:cNvPr>
          <p:cNvSpPr>
            <a:spLocks noGrp="1"/>
          </p:cNvSpPr>
          <p:nvPr/>
        </p:nvSpPr>
        <p:spPr>
          <a:xfrm>
            <a:off x="1295400" y="3543300"/>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안내 이해</a:t>
            </a:r>
          </a:p>
        </p:txBody>
      </p:sp>
      <p:sp>
        <p:nvSpPr>
          <p:cNvPr id="21" name="">
            <a:extLst>
              <a:ext uri="{FF2B5EF4-FFF2-40B4-BE49-F238E27FC236}">
                <ns2:creationId id="{6E9911DE-49EE-4FEF-BEBD-66BB5F97A817}"/>
              </a:ext>
            </a:extLst>
          </p:cNvPr>
          <p:cNvSpPr>
            <a:spLocks noGrp="1"/>
          </p:cNvSpPr>
          <p:nvPr/>
        </p:nvSpPr>
        <p:spPr>
          <a:xfrm>
            <a:off x="3609975" y="3695700"/>
            <a:ext cx="200025" cy="19050"/>
          </a:xfrm>
          <a:prstGeom prst="rect">
            <a:avLst/>
          </a:prstGeom>
          <a:solidFill>
            <a:srgbClr val="CEDAD3"/>
          </a:solidFill>
          <a:ln w="0">
            <a:noFill/>
          </a:ln>
        </p:spPr>
      </p:sp>
      <p:sp>
        <p:nvSpPr>
          <p:cNvPr id="22" name="S06:S06:connector">
            <a:extLst>
              <a:ext uri="{FF2B5EF4-FFF2-40B4-BE49-F238E27FC236}">
                <ns2:creationId id="{38B2CC5D-7F4E-45E3-814D-4B96F62A598E}"/>
              </a:ext>
            </a:extLst>
          </p:cNvPr>
          <p:cNvSpPr>
            <a:spLocks noGrp="1"/>
          </p:cNvSpPr>
          <p:nvPr/>
        </p:nvSpPr>
        <p:spPr>
          <a:xfrm>
            <a:off x="3762375" y="35147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23" name="S06:S06:controlled-condition">
            <a:extLst>
              <a:ext uri="{FF2B5EF4-FFF2-40B4-BE49-F238E27FC236}">
                <ns2:creationId id="{5D7A34D6-A3BD-4FDE-AF8C-4ABADA264BA4}"/>
              </a:ext>
            </a:extLst>
          </p:cNvPr>
          <p:cNvSpPr>
            <a:spLocks noGrp="1"/>
          </p:cNvSpPr>
          <p:nvPr/>
        </p:nvSpPr>
        <p:spPr>
          <a:xfrm>
            <a:off x="4238625" y="3562350"/>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질문을 제시</a:t>
            </a:r>
          </a:p>
        </p:txBody>
      </p:sp>
      <p:sp>
        <p:nvSpPr>
          <p:cNvPr id="24" name="">
            <a:extLst>
              <a:ext uri="{FF2B5EF4-FFF2-40B4-BE49-F238E27FC236}">
                <ns2:creationId id="{0C69BBE8-B081-466C-A6D7-638E2FE1ABAA}"/>
              </a:ext>
            </a:extLst>
          </p:cNvPr>
          <p:cNvSpPr>
            <a:spLocks noGrp="1"/>
          </p:cNvSpPr>
          <p:nvPr/>
        </p:nvSpPr>
        <p:spPr>
          <a:xfrm>
            <a:off x="7581900" y="3695700"/>
            <a:ext cx="333375" cy="19050"/>
          </a:xfrm>
          <a:prstGeom prst="rect">
            <a:avLst/>
          </a:prstGeom>
          <a:solidFill>
            <a:srgbClr val="CEDAD3"/>
          </a:solidFill>
          <a:ln w="0">
            <a:noFill/>
          </a:ln>
        </p:spPr>
      </p:sp>
      <p:sp>
        <p:nvSpPr>
          <p:cNvPr id="25" name="S06:S06:connector">
            <a:extLst>
              <a:ext uri="{FF2B5EF4-FFF2-40B4-BE49-F238E27FC236}">
                <ns2:creationId id="{18864153-820C-4A6B-86E9-EBEC789D8708}"/>
              </a:ext>
            </a:extLst>
          </p:cNvPr>
          <p:cNvSpPr>
            <a:spLocks noGrp="1"/>
          </p:cNvSpPr>
          <p:nvPr/>
        </p:nvSpPr>
        <p:spPr>
          <a:xfrm>
            <a:off x="7867650" y="35147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26" name="S06:S06:measurement">
            <a:extLst>
              <a:ext uri="{FF2B5EF4-FFF2-40B4-BE49-F238E27FC236}">
                <ns2:creationId id="{D2B6C74E-0459-42C2-BFA1-8BA7440DD6D6}"/>
              </a:ext>
            </a:extLst>
          </p:cNvPr>
          <p:cNvSpPr>
            <a:spLocks noGrp="1"/>
          </p:cNvSpPr>
          <p:nvPr/>
        </p:nvSpPr>
        <p:spPr>
          <a:xfrm>
            <a:off x="8362950" y="3562350"/>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이해 오류·다음 행동</a:t>
            </a:r>
          </a:p>
        </p:txBody>
      </p:sp>
      <p:sp>
        <p:nvSpPr>
          <p:cNvPr id="27" name="">
            <a:extLst>
              <a:ext uri="{FF2B5EF4-FFF2-40B4-BE49-F238E27FC236}">
                <ns2:creationId id="{90F5113E-4FE5-40B8-A89E-BBE57F3A3C25}"/>
              </a:ext>
            </a:extLst>
          </p:cNvPr>
          <p:cNvSpPr>
            <a:spLocks noGrp="1"/>
          </p:cNvSpPr>
          <p:nvPr/>
        </p:nvSpPr>
        <p:spPr>
          <a:xfrm>
            <a:off x="1295400" y="4048125"/>
            <a:ext cx="10210800" cy="19050"/>
          </a:xfrm>
          <a:prstGeom prst="rect">
            <a:avLst/>
          </a:prstGeom>
          <a:solidFill>
            <a:srgbClr val="CEDAD3"/>
          </a:solidFill>
          <a:ln w="0">
            <a:noFill/>
          </a:ln>
        </p:spPr>
      </p:sp>
      <p:sp>
        <p:nvSpPr>
          <p:cNvPr id="28" name="">
            <a:extLst>
              <a:ext uri="{FF2B5EF4-FFF2-40B4-BE49-F238E27FC236}">
                <ns2:creationId id="{5523ECFC-C5A9-44E5-AFEB-97F5D32BC5AB}"/>
              </a:ext>
            </a:extLst>
          </p:cNvPr>
          <p:cNvSpPr>
            <a:spLocks noGrp="1"/>
          </p:cNvSpPr>
          <p:nvPr/>
        </p:nvSpPr>
        <p:spPr>
          <a:xfrm>
            <a:off x="647700" y="4219575"/>
            <a:ext cx="457200" cy="457200"/>
          </a:xfrm>
          <a:prstGeom prst="ellipse">
            <a:avLst/>
          </a:prstGeom>
          <a:solidFill>
            <a:srgbClr val="A9DFCB"/>
          </a:solidFill>
          <a:ln w="0">
            <a:noFill/>
          </a:ln>
        </p:spPr>
      </p:sp>
      <p:pic>
        <p:nvPicPr>
          <p:cNvPr id="72" name=""/>
          <p:cNvPicPr>
            <a:picLocks noChangeAspect="1"/>
          </p:cNvPicPr>
          <p:nvPr/>
        </p:nvPicPr>
        <p:blipFill>
          <a:blip ns3:embed="R031bfe599ad34de6"/>
          <a:srcRect l="51300" t="64500" r="25000" b="8500"/>
          <a:stretch/>
        </p:blipFill>
        <p:spPr>
          <a:xfrm>
            <a:off x="759248" y="4314825"/>
            <a:ext cx="234103" cy="266700"/>
          </a:xfrm>
          <a:prstGeom prst="rect">
            <a:avLst/>
          </a:prstGeom>
        </p:spPr>
      </p:pic>
      <p:sp>
        <p:nvSpPr>
          <p:cNvPr id="30" name="S06:S06:task">
            <a:extLst>
              <a:ext uri="{FF2B5EF4-FFF2-40B4-BE49-F238E27FC236}">
                <ns2:creationId id="{B62808B8-0B9C-4C03-B66A-D693856909F5}"/>
              </a:ext>
            </a:extLst>
          </p:cNvPr>
          <p:cNvSpPr>
            <a:spLocks noGrp="1"/>
          </p:cNvSpPr>
          <p:nvPr/>
        </p:nvSpPr>
        <p:spPr>
          <a:xfrm>
            <a:off x="1295400" y="4295775"/>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반복 사용</a:t>
            </a:r>
          </a:p>
        </p:txBody>
      </p:sp>
      <p:sp>
        <p:nvSpPr>
          <p:cNvPr id="31" name="">
            <a:extLst>
              <a:ext uri="{FF2B5EF4-FFF2-40B4-BE49-F238E27FC236}">
                <ns2:creationId id="{2AC5055E-0C44-414C-A900-022EA369B63E}"/>
              </a:ext>
            </a:extLst>
          </p:cNvPr>
          <p:cNvSpPr>
            <a:spLocks noGrp="1"/>
          </p:cNvSpPr>
          <p:nvPr/>
        </p:nvSpPr>
        <p:spPr>
          <a:xfrm>
            <a:off x="3609975" y="4448175"/>
            <a:ext cx="200025" cy="19050"/>
          </a:xfrm>
          <a:prstGeom prst="rect">
            <a:avLst/>
          </a:prstGeom>
          <a:solidFill>
            <a:srgbClr val="CEDAD3"/>
          </a:solidFill>
          <a:ln w="0">
            <a:noFill/>
          </a:ln>
        </p:spPr>
      </p:sp>
      <p:sp>
        <p:nvSpPr>
          <p:cNvPr id="32" name="S06:S06:connector">
            <a:extLst>
              <a:ext uri="{FF2B5EF4-FFF2-40B4-BE49-F238E27FC236}">
                <ns2:creationId id="{37DFD3DD-154E-416F-80BC-4FD59BB3B103}"/>
              </a:ext>
            </a:extLst>
          </p:cNvPr>
          <p:cNvSpPr>
            <a:spLocks noGrp="1"/>
          </p:cNvSpPr>
          <p:nvPr/>
        </p:nvSpPr>
        <p:spPr>
          <a:xfrm>
            <a:off x="3762375" y="426720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33" name="S06:S06:controlled-condition">
            <a:extLst>
              <a:ext uri="{FF2B5EF4-FFF2-40B4-BE49-F238E27FC236}">
                <ns2:creationId id="{4D83B878-D929-4D14-BBF2-3204D3F8F735}"/>
              </a:ext>
            </a:extLst>
          </p:cNvPr>
          <p:cNvSpPr>
            <a:spLocks noGrp="1"/>
          </p:cNvSpPr>
          <p:nvPr/>
        </p:nvSpPr>
        <p:spPr>
          <a:xfrm>
            <a:off x="4238625" y="4314825"/>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관찰기간 적용</a:t>
            </a:r>
          </a:p>
        </p:txBody>
      </p:sp>
      <p:sp>
        <p:nvSpPr>
          <p:cNvPr id="34" name="">
            <a:extLst>
              <a:ext uri="{FF2B5EF4-FFF2-40B4-BE49-F238E27FC236}">
                <ns2:creationId id="{043C8980-AFAD-4D4B-89B9-BCC5538FAEEE}"/>
              </a:ext>
            </a:extLst>
          </p:cNvPr>
          <p:cNvSpPr>
            <a:spLocks noGrp="1"/>
          </p:cNvSpPr>
          <p:nvPr/>
        </p:nvSpPr>
        <p:spPr>
          <a:xfrm>
            <a:off x="7581900" y="4448175"/>
            <a:ext cx="333375" cy="19050"/>
          </a:xfrm>
          <a:prstGeom prst="rect">
            <a:avLst/>
          </a:prstGeom>
          <a:solidFill>
            <a:srgbClr val="CEDAD3"/>
          </a:solidFill>
          <a:ln w="0">
            <a:noFill/>
          </a:ln>
        </p:spPr>
      </p:sp>
      <p:sp>
        <p:nvSpPr>
          <p:cNvPr id="35" name="S06:S06:connector">
            <a:extLst>
              <a:ext uri="{FF2B5EF4-FFF2-40B4-BE49-F238E27FC236}">
                <ns2:creationId id="{DF83A684-5CA2-49A5-9990-45E9A0EC2DE2}"/>
              </a:ext>
            </a:extLst>
          </p:cNvPr>
          <p:cNvSpPr>
            <a:spLocks noGrp="1"/>
          </p:cNvSpPr>
          <p:nvPr/>
        </p:nvSpPr>
        <p:spPr>
          <a:xfrm>
            <a:off x="7867650" y="426720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36" name="S06:S06:measurement">
            <a:extLst>
              <a:ext uri="{FF2B5EF4-FFF2-40B4-BE49-F238E27FC236}">
                <ns2:creationId id="{6D313601-AD64-4356-835E-D0708E794565}"/>
              </a:ext>
            </a:extLst>
          </p:cNvPr>
          <p:cNvSpPr>
            <a:spLocks noGrp="1"/>
          </p:cNvSpPr>
          <p:nvPr/>
        </p:nvSpPr>
        <p:spPr>
          <a:xfrm>
            <a:off x="8362950" y="4314825"/>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기록률·중단 이유</a:t>
            </a:r>
          </a:p>
        </p:txBody>
      </p:sp>
      <p:sp>
        <p:nvSpPr>
          <p:cNvPr id="37" name="">
            <a:extLst>
              <a:ext uri="{FF2B5EF4-FFF2-40B4-BE49-F238E27FC236}">
                <ns2:creationId id="{C894A093-DE4F-4625-98C8-D54DE0A7D4F5}"/>
              </a:ext>
            </a:extLst>
          </p:cNvPr>
          <p:cNvSpPr>
            <a:spLocks noGrp="1"/>
          </p:cNvSpPr>
          <p:nvPr/>
        </p:nvSpPr>
        <p:spPr>
          <a:xfrm>
            <a:off x="609600" y="5172075"/>
            <a:ext cx="10972800" cy="19050"/>
          </a:xfrm>
          <a:prstGeom prst="rect">
            <a:avLst/>
          </a:prstGeom>
          <a:solidFill>
            <a:srgbClr val="CEDAD3"/>
          </a:solidFill>
          <a:ln w="0">
            <a:noFill/>
          </a:ln>
        </p:spPr>
      </p:sp>
      <p:pic>
        <p:nvPicPr>
          <p:cNvPr id="81" name=""/>
          <p:cNvPicPr>
            <a:picLocks noChangeAspect="1"/>
          </p:cNvPicPr>
          <p:nvPr/>
        </p:nvPicPr>
        <p:blipFill>
          <a:blip ns3:embed="R9fbc2636821a473b"/>
          <a:srcRect l="75000" t="10000" r="0" b="63000"/>
          <a:stretch/>
        </p:blipFill>
        <p:spPr>
          <a:xfrm>
            <a:off x="658989" y="5381625"/>
            <a:ext cx="282222" cy="304800"/>
          </a:xfrm>
          <a:prstGeom prst="rect">
            <a:avLst/>
          </a:prstGeom>
        </p:spPr>
      </p:pic>
      <p:sp>
        <p:nvSpPr>
          <p:cNvPr id="39" name="S06:S06:label">
            <a:extLst>
              <a:ext uri="{FF2B5EF4-FFF2-40B4-BE49-F238E27FC236}">
                <ns2:creationId id="{349A9119-EBD8-478B-B294-329D1B2A0753}"/>
              </a:ext>
            </a:extLst>
          </p:cNvPr>
          <p:cNvSpPr>
            <a:spLocks noGrp="1"/>
          </p:cNvSpPr>
          <p:nvPr/>
        </p:nvSpPr>
        <p:spPr>
          <a:xfrm>
            <a:off x="1123950" y="5305425"/>
            <a:ext cx="1038225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전환 비용 확인 계획</a:t>
            </a:r>
          </a:p>
        </p:txBody>
      </p:sp>
      <p:sp>
        <p:nvSpPr>
          <p:cNvPr id="40" name="S06:S06:switching-cost">
            <a:extLst>
              <a:ext uri="{FF2B5EF4-FFF2-40B4-BE49-F238E27FC236}">
                <ns2:creationId id="{8A3037A5-72E9-4031-9A44-19A4C17358FD}"/>
              </a:ext>
            </a:extLst>
          </p:cNvPr>
          <p:cNvSpPr>
            <a:spLocks noGrp="1"/>
          </p:cNvSpPr>
          <p:nvPr/>
        </p:nvSpPr>
        <p:spPr>
          <a:xfrm>
            <a:off x="1123950" y="5638800"/>
            <a:ext cx="10382250" cy="323850"/>
          </a:xfrm>
          <a:prstGeom prst="rect">
            <a:avLst/>
          </a:prstGeom>
          <a:noFill/>
          <a:ln w="0">
            <a:noFill/>
          </a:ln>
        </p:spPr>
        <p:txBody>
          <a:bodyPr wrap="square" lIns="0" tIns="0" rIns="0" bIns="0" anchor="t">
            <a:noAutofit/>
          </a:bodyPr>
          <a:lstStyle/>
          <a:p>
            <a:pPr>
              <a:lnSpc>
                <a:spcPct val="112000"/>
              </a:lnSpc>
              <a:buNone/>
              <a:defRPr sz="1650" b="0">
                <a:solidFill>
                  <a:srgbClr val="132C35"/>
                </a:solidFill>
                <a:latin typeface="Pretendard"/>
                <a:ea typeface="Pretendard"/>
                <a:cs typeface="Pretendard"/>
              </a:defRPr>
            </a:pPr>
            <a:r>
              <a:rPr sz="1650" b="0">
                <a:solidFill>
                  <a:srgbClr val="132C35"/>
                </a:solidFill>
                <a:latin typeface="Pretendard"/>
                <a:ea typeface="Pretendard"/>
                <a:cs typeface="Pretendard"/>
              </a:rPr>
              <a:t>기존 기록 이전·기기 연동·학습 부담을 묻고 채택 이유와 함께 기록한다.</a:t>
            </a:r>
          </a:p>
        </p:txBody>
      </p:sp>
      <p:sp>
        <p:nvSpPr>
          <p:cNvPr id="41" name="">
            <a:extLst>
              <a:ext uri="{FF2B5EF4-FFF2-40B4-BE49-F238E27FC236}">
                <ns2:creationId id="{C6CEB6AA-3B4F-4FD2-ACF7-B737D0E59813}"/>
              </a:ext>
            </a:extLst>
          </p:cNvPr>
          <p:cNvSpPr>
            <a:spLocks noGrp="1"/>
          </p:cNvSpPr>
          <p:nvPr/>
        </p:nvSpPr>
        <p:spPr>
          <a:xfrm>
            <a:off x="609600" y="6324600"/>
            <a:ext cx="10972800" cy="19050"/>
          </a:xfrm>
          <a:prstGeom prst="rect">
            <a:avLst/>
          </a:prstGeom>
          <a:solidFill>
            <a:srgbClr val="DAD7D0"/>
          </a:solidFill>
          <a:ln w="0">
            <a:noFill/>
          </a:ln>
        </p:spPr>
      </p:sp>
      <p:sp>
        <p:nvSpPr>
          <p:cNvPr id="42" name="S06:source-footer">
            <a:extLst>
              <a:ext uri="{FF2B5EF4-FFF2-40B4-BE49-F238E27FC236}">
                <ns2:creationId id="{FC3C16C1-8EAB-469D-8921-F4638B0E02FE}"/>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[I12]  | 상세 출처: 발표자 노트</a:t>
            </a:r>
          </a:p>
        </p:txBody>
      </p:sp>
      <p:sp>
        <p:nvSpPr>
          <p:cNvPr id="43" name="S06:page">
            <a:extLst>
              <a:ext uri="{FF2B5EF4-FFF2-40B4-BE49-F238E27FC236}">
                <ns2:creationId id="{4EECAFCB-65D6-4EEA-AB00-A3E6508BDB66}"/>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6 / 18</a:t>
            </a:r>
          </a:p>
        </p:txBody>
      </p:sp>
    </p:spTree>
    <p:extLst>
      <p:ext uri="{BB962C8B-B14F-4D97-AF65-F5344CB8AC3E}">
        <ns4:creationId val="1712168516"/>
      </p:ext>
    </p:extLst>
  </p:cSld>
</p:sld>
</file>

<file path=ppt/slides/slide7.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8" name="S07:section">
            <a:extLst>
              <a:ext uri="{FF2B5EF4-FFF2-40B4-BE49-F238E27FC236}">
                <ns2:creationId id="{2231B242-29AA-47AA-858D-12F5F2E0054F}"/>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해결방안</a:t>
            </a:r>
          </a:p>
        </p:txBody>
      </p:sp>
      <p:sp>
        <p:nvSpPr>
          <p:cNvPr id="2" name="S07:claim-status">
            <a:extLst>
              <a:ext uri="{FF2B5EF4-FFF2-40B4-BE49-F238E27FC236}">
                <ns2:creationId id="{36028DF0-5848-4349-B281-605447927F6A}"/>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7:title">
            <a:extLst>
              <a:ext uri="{FF2B5EF4-FFF2-40B4-BE49-F238E27FC236}">
                <ns2:creationId id="{539604A7-9F0C-4ADA-8773-151C146C3D61}"/>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사진 한 장에서 식사 기록을 시작한다</a:t>
            </a:r>
          </a:p>
        </p:txBody>
      </p:sp>
      <p:pic>
        <p:nvPicPr>
          <p:cNvPr id="31" name=""/>
          <p:cNvPicPr>
            <a:picLocks noChangeAspect="1"/>
          </p:cNvPicPr>
          <p:nvPr/>
        </p:nvPicPr>
        <p:blipFill>
          <a:blip ns3:embed="Re235110fafb5412f"/>
          <a:srcRect l="0" t="10000" r="75000" b="63000"/>
          <a:stretch/>
        </p:blipFill>
        <p:spPr>
          <a:xfrm>
            <a:off x="1093258" y="2000250"/>
            <a:ext cx="1375833" cy="1485900"/>
          </a:xfrm>
          <a:prstGeom prst="rect">
            <a:avLst/>
          </a:prstGeom>
        </p:spPr>
      </p:pic>
      <p:sp>
        <p:nvSpPr>
          <p:cNvPr id="5" name="S07:visual-label">
            <a:extLst>
              <a:ext uri="{FF2B5EF4-FFF2-40B4-BE49-F238E27FC236}">
                <ns2:creationId id="{B43F3EA6-EBDB-4766-A0F5-01F682F878B4}"/>
              </a:ext>
            </a:extLst>
          </p:cNvPr>
          <p:cNvSpPr>
            <a:spLocks noGrp="1"/>
          </p:cNvSpPr>
          <p:nvPr/>
        </p:nvSpPr>
        <p:spPr>
          <a:xfrm>
            <a:off x="76200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사진 입력</a:t>
            </a:r>
          </a:p>
        </p:txBody>
      </p:sp>
      <p:sp>
        <p:nvSpPr>
          <p:cNvPr id="6" name="S07:visual-detail">
            <a:extLst>
              <a:ext uri="{FF2B5EF4-FFF2-40B4-BE49-F238E27FC236}">
                <ns2:creationId id="{3506A7BA-7DEC-4C84-8038-A99B8CA15C09}"/>
              </a:ext>
            </a:extLst>
          </p:cNvPr>
          <p:cNvSpPr>
            <a:spLocks noGrp="1"/>
          </p:cNvSpPr>
          <p:nvPr/>
        </p:nvSpPr>
        <p:spPr>
          <a:xfrm>
            <a:off x="76200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사진을 남김</a:t>
            </a:r>
          </a:p>
        </p:txBody>
      </p:sp>
      <p:sp>
        <p:nvSpPr>
          <p:cNvPr id="7" name="">
            <a:extLst>
              <a:ext uri="{FF2B5EF4-FFF2-40B4-BE49-F238E27FC236}">
                <ns2:creationId id="{327B0A62-DF09-4B34-B618-54526C283E0E}"/>
              </a:ext>
            </a:extLst>
          </p:cNvPr>
          <p:cNvSpPr>
            <a:spLocks noGrp="1"/>
          </p:cNvSpPr>
          <p:nvPr/>
        </p:nvSpPr>
        <p:spPr>
          <a:xfrm>
            <a:off x="2733675" y="2771775"/>
            <a:ext cx="714375" cy="19050"/>
          </a:xfrm>
          <a:prstGeom prst="rect">
            <a:avLst/>
          </a:prstGeom>
          <a:solidFill>
            <a:srgbClr val="228B73"/>
          </a:solidFill>
          <a:ln w="0">
            <a:noFill/>
          </a:ln>
        </p:spPr>
      </p:sp>
      <p:sp>
        <p:nvSpPr>
          <p:cNvPr id="8" name="S07:flow-arrow">
            <a:extLst>
              <a:ext uri="{FF2B5EF4-FFF2-40B4-BE49-F238E27FC236}">
                <ns2:creationId id="{311842E9-4E5E-45BD-A5D0-4E8803EE2918}"/>
              </a:ext>
            </a:extLst>
          </p:cNvPr>
          <p:cNvSpPr>
            <a:spLocks noGrp="1"/>
          </p:cNvSpPr>
          <p:nvPr/>
        </p:nvSpPr>
        <p:spPr>
          <a:xfrm>
            <a:off x="340042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36" name=""/>
          <p:cNvPicPr>
            <a:picLocks noChangeAspect="1"/>
          </p:cNvPicPr>
          <p:nvPr/>
        </p:nvPicPr>
        <p:blipFill>
          <a:blip ns3:embed="R00eb21ddd96947aa"/>
          <a:srcRect l="26650" t="38500" r="50000" b="36500"/>
          <a:stretch/>
        </p:blipFill>
        <p:spPr>
          <a:xfrm>
            <a:off x="3925710" y="2000250"/>
            <a:ext cx="1387831" cy="1485900"/>
          </a:xfrm>
          <a:prstGeom prst="rect">
            <a:avLst/>
          </a:prstGeom>
        </p:spPr>
      </p:pic>
      <p:sp>
        <p:nvSpPr>
          <p:cNvPr id="10" name="S07:visual-label">
            <a:extLst>
              <a:ext uri="{FF2B5EF4-FFF2-40B4-BE49-F238E27FC236}">
                <ns2:creationId id="{E92B6CCB-F817-4C91-99B2-BB5C7C8DB50D}"/>
              </a:ext>
            </a:extLst>
          </p:cNvPr>
          <p:cNvSpPr>
            <a:spLocks noGrp="1"/>
          </p:cNvSpPr>
          <p:nvPr/>
        </p:nvSpPr>
        <p:spPr>
          <a:xfrm>
            <a:off x="360045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사용자 확인</a:t>
            </a:r>
          </a:p>
        </p:txBody>
      </p:sp>
      <p:sp>
        <p:nvSpPr>
          <p:cNvPr id="11" name="S07:visual-detail">
            <a:extLst>
              <a:ext uri="{FF2B5EF4-FFF2-40B4-BE49-F238E27FC236}">
                <ns2:creationId id="{0F7C4308-3E8B-4900-8406-9A1E5A578326}"/>
              </a:ext>
            </a:extLst>
          </p:cNvPr>
          <p:cNvSpPr>
            <a:spLocks noGrp="1"/>
          </p:cNvSpPr>
          <p:nvPr/>
        </p:nvSpPr>
        <p:spPr>
          <a:xfrm>
            <a:off x="360045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메뉴·양을 직접 수정</a:t>
            </a:r>
          </a:p>
        </p:txBody>
      </p:sp>
      <p:sp>
        <p:nvSpPr>
          <p:cNvPr id="12" name="">
            <a:extLst>
              <a:ext uri="{FF2B5EF4-FFF2-40B4-BE49-F238E27FC236}">
                <ns2:creationId id="{98A44207-5B48-4F73-84B8-F6442B48A873}"/>
              </a:ext>
            </a:extLst>
          </p:cNvPr>
          <p:cNvSpPr>
            <a:spLocks noGrp="1"/>
          </p:cNvSpPr>
          <p:nvPr/>
        </p:nvSpPr>
        <p:spPr>
          <a:xfrm>
            <a:off x="5572125" y="2771775"/>
            <a:ext cx="714375" cy="19050"/>
          </a:xfrm>
          <a:prstGeom prst="rect">
            <a:avLst/>
          </a:prstGeom>
          <a:solidFill>
            <a:srgbClr val="228B73"/>
          </a:solidFill>
          <a:ln w="0">
            <a:noFill/>
          </a:ln>
        </p:spPr>
      </p:sp>
      <p:sp>
        <p:nvSpPr>
          <p:cNvPr id="13" name="S07:flow-arrow">
            <a:extLst>
              <a:ext uri="{FF2B5EF4-FFF2-40B4-BE49-F238E27FC236}">
                <ns2:creationId id="{FB20C370-8038-4EB8-8E88-335C69365F30}"/>
              </a:ext>
            </a:extLst>
          </p:cNvPr>
          <p:cNvSpPr>
            <a:spLocks noGrp="1"/>
          </p:cNvSpPr>
          <p:nvPr/>
        </p:nvSpPr>
        <p:spPr>
          <a:xfrm>
            <a:off x="623887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1" name=""/>
          <p:cNvPicPr>
            <a:picLocks noChangeAspect="1"/>
          </p:cNvPicPr>
          <p:nvPr/>
        </p:nvPicPr>
        <p:blipFill>
          <a:blip ns3:embed="R521dab3dd93a49ce"/>
          <a:srcRect l="75000" t="10000" r="0" b="63000"/>
          <a:stretch/>
        </p:blipFill>
        <p:spPr>
          <a:xfrm>
            <a:off x="6770158" y="2000250"/>
            <a:ext cx="1375833" cy="1485900"/>
          </a:xfrm>
          <a:prstGeom prst="rect">
            <a:avLst/>
          </a:prstGeom>
        </p:spPr>
      </p:pic>
      <p:sp>
        <p:nvSpPr>
          <p:cNvPr id="15" name="S07:visual-label">
            <a:extLst>
              <a:ext uri="{FF2B5EF4-FFF2-40B4-BE49-F238E27FC236}">
                <ns2:creationId id="{536EF202-BB28-44B1-B4FD-955424EBA4C1}"/>
              </a:ext>
            </a:extLst>
          </p:cNvPr>
          <p:cNvSpPr>
            <a:spLocks noGrp="1"/>
          </p:cNvSpPr>
          <p:nvPr/>
        </p:nvSpPr>
        <p:spPr>
          <a:xfrm>
            <a:off x="643890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기록 연결</a:t>
            </a:r>
          </a:p>
        </p:txBody>
      </p:sp>
      <p:sp>
        <p:nvSpPr>
          <p:cNvPr id="16" name="S07:visual-detail">
            <a:extLst>
              <a:ext uri="{FF2B5EF4-FFF2-40B4-BE49-F238E27FC236}">
                <ns2:creationId id="{512B6C0F-D924-46B5-969E-5B2C0F54FBBC}"/>
              </a:ext>
            </a:extLst>
          </p:cNvPr>
          <p:cNvSpPr>
            <a:spLocks noGrp="1"/>
          </p:cNvSpPr>
          <p:nvPr/>
        </p:nvSpPr>
        <p:spPr>
          <a:xfrm>
            <a:off x="643890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식사시각·측정값 연결</a:t>
            </a:r>
          </a:p>
        </p:txBody>
      </p:sp>
      <p:sp>
        <p:nvSpPr>
          <p:cNvPr id="17" name="">
            <a:extLst>
              <a:ext uri="{FF2B5EF4-FFF2-40B4-BE49-F238E27FC236}">
                <ns2:creationId id="{862697CD-A930-47F9-9403-7B90632FF448}"/>
              </a:ext>
            </a:extLst>
          </p:cNvPr>
          <p:cNvSpPr>
            <a:spLocks noGrp="1"/>
          </p:cNvSpPr>
          <p:nvPr/>
        </p:nvSpPr>
        <p:spPr>
          <a:xfrm>
            <a:off x="8410575" y="2771775"/>
            <a:ext cx="714375" cy="19050"/>
          </a:xfrm>
          <a:prstGeom prst="rect">
            <a:avLst/>
          </a:prstGeom>
          <a:solidFill>
            <a:srgbClr val="228B73"/>
          </a:solidFill>
          <a:ln w="0">
            <a:noFill/>
          </a:ln>
        </p:spPr>
      </p:sp>
      <p:sp>
        <p:nvSpPr>
          <p:cNvPr id="18" name="S07:flow-arrow">
            <a:extLst>
              <a:ext uri="{FF2B5EF4-FFF2-40B4-BE49-F238E27FC236}">
                <ns2:creationId id="{2DB9FF08-4953-45EF-AC90-5C59DF25EB6B}"/>
              </a:ext>
            </a:extLst>
          </p:cNvPr>
          <p:cNvSpPr>
            <a:spLocks noGrp="1"/>
          </p:cNvSpPr>
          <p:nvPr/>
        </p:nvSpPr>
        <p:spPr>
          <a:xfrm>
            <a:off x="907732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6" name=""/>
          <p:cNvPicPr>
            <a:picLocks noChangeAspect="1"/>
          </p:cNvPicPr>
          <p:nvPr/>
        </p:nvPicPr>
        <p:blipFill>
          <a:blip ns3:embed="R01d4238c40e34a9d"/>
          <a:srcRect l="0" t="64500" r="75000" b="8500"/>
          <a:stretch/>
        </p:blipFill>
        <p:spPr>
          <a:xfrm>
            <a:off x="9608608" y="2000250"/>
            <a:ext cx="1375833" cy="1485900"/>
          </a:xfrm>
          <a:prstGeom prst="rect">
            <a:avLst/>
          </a:prstGeom>
        </p:spPr>
      </p:pic>
      <p:sp>
        <p:nvSpPr>
          <p:cNvPr id="20" name="S07:visual-label">
            <a:extLst>
              <a:ext uri="{FF2B5EF4-FFF2-40B4-BE49-F238E27FC236}">
                <ns2:creationId id="{B9836044-8091-452F-8E32-444AF5C8BD20}"/>
              </a:ext>
            </a:extLst>
          </p:cNvPr>
          <p:cNvSpPr>
            <a:spLocks noGrp="1"/>
          </p:cNvSpPr>
          <p:nvPr/>
        </p:nvSpPr>
        <p:spPr>
          <a:xfrm>
            <a:off x="927735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다음 선택</a:t>
            </a:r>
          </a:p>
        </p:txBody>
      </p:sp>
      <p:sp>
        <p:nvSpPr>
          <p:cNvPr id="21" name="S07:visual-detail">
            <a:extLst>
              <a:ext uri="{FF2B5EF4-FFF2-40B4-BE49-F238E27FC236}">
                <ns2:creationId id="{4A31DFBA-D8A9-42E3-A142-E10D9D4BC5AC}"/>
              </a:ext>
            </a:extLst>
          </p:cNvPr>
          <p:cNvSpPr>
            <a:spLocks noGrp="1"/>
          </p:cNvSpPr>
          <p:nvPr/>
        </p:nvSpPr>
        <p:spPr>
          <a:xfrm>
            <a:off x="927735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누락·이해·지속성 검증</a:t>
            </a:r>
          </a:p>
        </p:txBody>
      </p:sp>
      <p:sp>
        <p:nvSpPr>
          <p:cNvPr id="22" name="">
            <a:extLst>
              <a:ext uri="{FF2B5EF4-FFF2-40B4-BE49-F238E27FC236}">
                <ns2:creationId id="{EA79F29D-D636-4516-A4BE-E4FC16516A9E}"/>
              </a:ext>
            </a:extLst>
          </p:cNvPr>
          <p:cNvSpPr>
            <a:spLocks noGrp="1"/>
          </p:cNvSpPr>
          <p:nvPr/>
        </p:nvSpPr>
        <p:spPr>
          <a:xfrm>
            <a:off x="609600" y="5295900"/>
            <a:ext cx="10972800" cy="19050"/>
          </a:xfrm>
          <a:prstGeom prst="rect">
            <a:avLst/>
          </a:prstGeom>
          <a:solidFill>
            <a:srgbClr val="CEDAD3"/>
          </a:solidFill>
          <a:ln w="0">
            <a:noFill/>
          </a:ln>
        </p:spPr>
      </p:sp>
      <p:sp>
        <p:nvSpPr>
          <p:cNvPr id="23" name="S07:safety-heading">
            <a:extLst>
              <a:ext uri="{FF2B5EF4-FFF2-40B4-BE49-F238E27FC236}">
                <ns2:creationId id="{F4B6F43C-7E9A-419E-A74F-EE2E63C044FA}"/>
              </a:ext>
            </a:extLst>
          </p:cNvPr>
          <p:cNvSpPr>
            <a:spLocks noGrp="1"/>
          </p:cNvSpPr>
          <p:nvPr/>
        </p:nvSpPr>
        <p:spPr>
          <a:xfrm>
            <a:off x="609600" y="5534025"/>
            <a:ext cx="2647950" cy="33337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안전성 검토 계획</a:t>
            </a:r>
          </a:p>
        </p:txBody>
      </p:sp>
      <p:sp>
        <p:nvSpPr>
          <p:cNvPr id="24" name="S07:safety-limit">
            <a:extLst>
              <a:ext uri="{FF2B5EF4-FFF2-40B4-BE49-F238E27FC236}">
                <ns2:creationId id="{21CB881B-BE0D-4C7C-8A63-804821CC6ADC}"/>
              </a:ext>
            </a:extLst>
          </p:cNvPr>
          <p:cNvSpPr>
            <a:spLocks noGrp="1"/>
          </p:cNvSpPr>
          <p:nvPr/>
        </p:nvSpPr>
        <p:spPr>
          <a:xfrm>
            <a:off x="3400425" y="5534025"/>
            <a:ext cx="8096250" cy="59055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사진만으로 양·조리법 확정 불가 · 개별 위험 예측 타당성과 의료기기 해당성 별도 검토</a:t>
            </a:r>
          </a:p>
        </p:txBody>
      </p:sp>
      <p:sp>
        <p:nvSpPr>
          <p:cNvPr id="25" name="">
            <a:extLst>
              <a:ext uri="{FF2B5EF4-FFF2-40B4-BE49-F238E27FC236}">
                <ns2:creationId id="{F3133E5E-2917-4356-BB15-8B6B233AC4F3}"/>
              </a:ext>
            </a:extLst>
          </p:cNvPr>
          <p:cNvSpPr>
            <a:spLocks noGrp="1"/>
          </p:cNvSpPr>
          <p:nvPr/>
        </p:nvSpPr>
        <p:spPr>
          <a:xfrm>
            <a:off x="609600" y="6324600"/>
            <a:ext cx="10972800" cy="19050"/>
          </a:xfrm>
          <a:prstGeom prst="rect">
            <a:avLst/>
          </a:prstGeom>
          <a:solidFill>
            <a:srgbClr val="DAD7D0"/>
          </a:solidFill>
          <a:ln w="0">
            <a:noFill/>
          </a:ln>
        </p:spPr>
      </p:sp>
      <p:sp>
        <p:nvSpPr>
          <p:cNvPr id="26" name="S07:source-footer">
            <a:extLst>
              <a:ext uri="{FF2B5EF4-FFF2-40B4-BE49-F238E27FC236}">
                <ns2:creationId id="{3AC3F2B1-2907-4BB0-93D7-D70AA2DC6D0E}"/>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공식 원문 · 사용자 기획서  [I07] [I08] [I27] [X04]  | 상세 출처: 발표자 노트</a:t>
            </a:r>
          </a:p>
        </p:txBody>
      </p:sp>
      <p:sp>
        <p:nvSpPr>
          <p:cNvPr id="27" name="S07:page">
            <a:extLst>
              <a:ext uri="{FF2B5EF4-FFF2-40B4-BE49-F238E27FC236}">
                <ns2:creationId id="{D52D0C01-DC65-4C28-BDD7-7F853A2E34C7}"/>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7 / 18</a:t>
            </a:r>
          </a:p>
        </p:txBody>
      </p:sp>
    </p:spTree>
    <p:extLst>
      <p:ext uri="{BB962C8B-B14F-4D97-AF65-F5344CB8AC3E}">
        <ns4:creationId val="71009576"/>
      </p:ext>
    </p:extLst>
  </p:cSld>
</p:sld>
</file>

<file path=ppt/slides/slide8.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21" name="S08:section">
            <a:extLst xmlns:a="http://schemas.openxmlformats.org/drawingml/2006/main">
              <a:ext uri="{FF2B5EF4-FFF2-40B4-BE49-F238E27FC236}">
                <a16:creationId xmlns:a16="http://schemas.microsoft.com/office/drawing/2014/main" id="{2D7C588F-A610-46FF-B94D-6CD3C0F85CB6}"/>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제품 및 서비스 소개</a:t>
            </a:r>
          </a:p>
        </p:txBody>
      </p:sp>
      <p:sp>
        <p:nvSpPr>
          <p:cNvPr id="2" name="S08:claim-status">
            <a:extLst xmlns:a="http://schemas.openxmlformats.org/drawingml/2006/main">
              <a:ext uri="{FF2B5EF4-FFF2-40B4-BE49-F238E27FC236}">
                <a16:creationId xmlns:a16="http://schemas.microsoft.com/office/drawing/2014/main" id="{77C43F2A-7BA8-4CC8-961C-0514CFD41144}"/>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8:title">
            <a:extLst xmlns:a="http://schemas.openxmlformats.org/drawingml/2006/main">
              <a:ext uri="{FF2B5EF4-FFF2-40B4-BE49-F238E27FC236}">
                <a16:creationId xmlns:a16="http://schemas.microsoft.com/office/drawing/2014/main" id="{E3B5272B-09E0-4EF1-9C09-8651BF270EEC}"/>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AI가 제안하고 사용자가 확인한다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2271fe9d14fa4f09"/>
          <a:stretch xmlns:a="http://schemas.openxmlformats.org/drawingml/2006/main"/>
        </p:blipFill>
        <p:spPr>
          <a:xfrm xmlns:a="http://schemas.openxmlformats.org/drawingml/2006/main">
            <a:off x="1455738" y="1647825"/>
            <a:ext cx="2794000" cy="4191000"/>
          </a:xfrm>
          <a:prstGeom xmlns:a="http://schemas.openxmlformats.org/drawingml/2006/main" prst="rect">
            <a:avLst/>
          </a:prstGeom>
        </p:spPr>
      </p:pic>
      <p:sp>
        <p:nvSpPr>
          <p:cNvPr id="5" name="S08:image-caption">
            <a:extLst xmlns:a="http://schemas.openxmlformats.org/drawingml/2006/main">
              <a:ext uri="{FF2B5EF4-FFF2-40B4-BE49-F238E27FC236}">
                <a16:creationId xmlns:a16="http://schemas.microsoft.com/office/drawing/2014/main" id="{420059E6-F969-4E49-9F53-0B727CC63388}"/>
              </a:ext>
            </a:extLst>
          </p:cNvPr>
          <p:cNvSpPr>
            <a:spLocks xmlns:a="http://schemas.openxmlformats.org/drawingml/2006/main" noGrp="1"/>
          </p:cNvSpPr>
          <p:nvPr/>
        </p:nvSpPr>
        <p:spPr>
          <a:xfrm xmlns:a="http://schemas.openxmlformats.org/drawingml/2006/main">
            <a:off x="609600" y="5915025"/>
            <a:ext cx="44862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AI 생성 제품 설계안 · 화면 내용 예시 · 구현 미확인</a:t>
            </a:r>
          </a:p>
        </p:txBody>
      </p:sp>
      <p:sp>
        <p:nvSpPr>
          <p:cNvPr id="6" name="S08:step">
            <a:extLst xmlns:a="http://schemas.openxmlformats.org/drawingml/2006/main">
              <a:ext uri="{FF2B5EF4-FFF2-40B4-BE49-F238E27FC236}">
                <a16:creationId xmlns:a16="http://schemas.microsoft.com/office/drawing/2014/main" id="{CFF9A862-A66E-4B40-8A47-6B77D2AADDD6}"/>
              </a:ext>
            </a:extLst>
          </p:cNvPr>
          <p:cNvSpPr>
            <a:spLocks xmlns:a="http://schemas.openxmlformats.org/drawingml/2006/main" noGrp="1"/>
          </p:cNvSpPr>
          <p:nvPr/>
        </p:nvSpPr>
        <p:spPr>
          <a:xfrm xmlns:a="http://schemas.openxmlformats.org/drawingml/2006/main">
            <a:off x="5695950" y="203835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01</a:t>
            </a:r>
          </a:p>
        </p:txBody>
      </p:sp>
      <p:sp>
        <p:nvSpPr>
          <p:cNvPr id="7" name="S08:visual-label">
            <a:extLst xmlns:a="http://schemas.openxmlformats.org/drawingml/2006/main">
              <a:ext uri="{FF2B5EF4-FFF2-40B4-BE49-F238E27FC236}">
                <a16:creationId xmlns:a16="http://schemas.microsoft.com/office/drawing/2014/main" id="{B7484FEE-482A-442D-BCE5-0D4A73FB9CC2}"/>
              </a:ext>
            </a:extLst>
          </p:cNvPr>
          <p:cNvSpPr>
            <a:spLocks xmlns:a="http://schemas.openxmlformats.org/drawingml/2006/main" noGrp="1"/>
          </p:cNvSpPr>
          <p:nvPr/>
        </p:nvSpPr>
        <p:spPr>
          <a:xfrm xmlns:a="http://schemas.openxmlformats.org/drawingml/2006/main">
            <a:off x="6429375" y="203835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메뉴 제안</a:t>
            </a:r>
          </a:p>
        </p:txBody>
      </p:sp>
      <p:sp>
        <p:nvSpPr>
          <p:cNvPr id="8" name="S08:visual-detail">
            <a:extLst xmlns:a="http://schemas.openxmlformats.org/drawingml/2006/main">
              <a:ext uri="{FF2B5EF4-FFF2-40B4-BE49-F238E27FC236}">
                <a16:creationId xmlns:a16="http://schemas.microsoft.com/office/drawing/2014/main" id="{EA77B89B-2E5F-414C-A35C-1EC075020887}"/>
              </a:ext>
            </a:extLst>
          </p:cNvPr>
          <p:cNvSpPr>
            <a:spLocks xmlns:a="http://schemas.openxmlformats.org/drawingml/2006/main" noGrp="1"/>
          </p:cNvSpPr>
          <p:nvPr/>
        </p:nvSpPr>
        <p:spPr>
          <a:xfrm xmlns:a="http://schemas.openxmlformats.org/drawingml/2006/main">
            <a:off x="6429375" y="246697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사진에서 음식 후보를 제안</a:t>
            </a:r>
          </a:p>
        </p:txBody>
      </p:sp>
      <p:sp>
        <p:nvSpPr>
          <p:cNvPr id="9" name="">
            <a:extLst xmlns:a="http://schemas.openxmlformats.org/drawingml/2006/main">
              <a:ext uri="{FF2B5EF4-FFF2-40B4-BE49-F238E27FC236}">
                <a16:creationId xmlns:a16="http://schemas.microsoft.com/office/drawing/2014/main" id="{E506CC72-2378-459E-92EE-7750E56B6739}"/>
              </a:ext>
            </a:extLst>
          </p:cNvPr>
          <p:cNvSpPr>
            <a:spLocks xmlns:a="http://schemas.openxmlformats.org/drawingml/2006/main" noGrp="1"/>
          </p:cNvSpPr>
          <p:nvPr/>
        </p:nvSpPr>
        <p:spPr>
          <a:xfrm xmlns:a="http://schemas.openxmlformats.org/drawingml/2006/main">
            <a:off x="5695950" y="2990850"/>
            <a:ext cx="57150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0" name="S08:step">
            <a:extLst xmlns:a="http://schemas.openxmlformats.org/drawingml/2006/main">
              <a:ext uri="{FF2B5EF4-FFF2-40B4-BE49-F238E27FC236}">
                <a16:creationId xmlns:a16="http://schemas.microsoft.com/office/drawing/2014/main" id="{4B683F2E-5E8D-4990-9910-21941808B6D7}"/>
              </a:ext>
            </a:extLst>
          </p:cNvPr>
          <p:cNvSpPr>
            <a:spLocks xmlns:a="http://schemas.openxmlformats.org/drawingml/2006/main" noGrp="1"/>
          </p:cNvSpPr>
          <p:nvPr/>
        </p:nvSpPr>
        <p:spPr>
          <a:xfrm xmlns:a="http://schemas.openxmlformats.org/drawingml/2006/main">
            <a:off x="5695950" y="320040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02</a:t>
            </a:r>
          </a:p>
        </p:txBody>
      </p:sp>
      <p:sp>
        <p:nvSpPr>
          <p:cNvPr id="11" name="S08:visual-label">
            <a:extLst xmlns:a="http://schemas.openxmlformats.org/drawingml/2006/main">
              <a:ext uri="{FF2B5EF4-FFF2-40B4-BE49-F238E27FC236}">
                <a16:creationId xmlns:a16="http://schemas.microsoft.com/office/drawing/2014/main" id="{A3391881-7B97-4E2E-8AF6-BAA7447FFBD3}"/>
              </a:ext>
            </a:extLst>
          </p:cNvPr>
          <p:cNvSpPr>
            <a:spLocks xmlns:a="http://schemas.openxmlformats.org/drawingml/2006/main" noGrp="1"/>
          </p:cNvSpPr>
          <p:nvPr/>
        </p:nvSpPr>
        <p:spPr>
          <a:xfrm xmlns:a="http://schemas.openxmlformats.org/drawingml/2006/main">
            <a:off x="6429375" y="320040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양 확인·수정</a:t>
            </a:r>
          </a:p>
        </p:txBody>
      </p:sp>
      <p:sp>
        <p:nvSpPr>
          <p:cNvPr id="12" name="S08:visual-detail">
            <a:extLst xmlns:a="http://schemas.openxmlformats.org/drawingml/2006/main">
              <a:ext uri="{FF2B5EF4-FFF2-40B4-BE49-F238E27FC236}">
                <a16:creationId xmlns:a16="http://schemas.microsoft.com/office/drawing/2014/main" id="{EEF7CFEF-4878-4E4E-A144-C7A7D15238E6}"/>
              </a:ext>
            </a:extLst>
          </p:cNvPr>
          <p:cNvSpPr>
            <a:spLocks xmlns:a="http://schemas.openxmlformats.org/drawingml/2006/main" noGrp="1"/>
          </p:cNvSpPr>
          <p:nvPr/>
        </p:nvSpPr>
        <p:spPr>
          <a:xfrm xmlns:a="http://schemas.openxmlformats.org/drawingml/2006/main">
            <a:off x="6429375" y="362902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잘못 인식한 항목과 양을 직접 수정</a:t>
            </a:r>
          </a:p>
        </p:txBody>
      </p:sp>
      <p:sp>
        <p:nvSpPr>
          <p:cNvPr id="13" name="">
            <a:extLst xmlns:a="http://schemas.openxmlformats.org/drawingml/2006/main">
              <a:ext uri="{FF2B5EF4-FFF2-40B4-BE49-F238E27FC236}">
                <a16:creationId xmlns:a16="http://schemas.microsoft.com/office/drawing/2014/main" id="{29FA6450-DF80-4632-B9EC-51CBC4142A51}"/>
              </a:ext>
            </a:extLst>
          </p:cNvPr>
          <p:cNvSpPr>
            <a:spLocks xmlns:a="http://schemas.openxmlformats.org/drawingml/2006/main" noGrp="1"/>
          </p:cNvSpPr>
          <p:nvPr/>
        </p:nvSpPr>
        <p:spPr>
          <a:xfrm xmlns:a="http://schemas.openxmlformats.org/drawingml/2006/main">
            <a:off x="5695950" y="4152900"/>
            <a:ext cx="57150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4" name="S08:step">
            <a:extLst xmlns:a="http://schemas.openxmlformats.org/drawingml/2006/main">
              <a:ext uri="{FF2B5EF4-FFF2-40B4-BE49-F238E27FC236}">
                <a16:creationId xmlns:a16="http://schemas.microsoft.com/office/drawing/2014/main" id="{DA5658A1-36C2-4D91-BCA7-505B9976EDBB}"/>
              </a:ext>
            </a:extLst>
          </p:cNvPr>
          <p:cNvSpPr>
            <a:spLocks xmlns:a="http://schemas.openxmlformats.org/drawingml/2006/main" noGrp="1"/>
          </p:cNvSpPr>
          <p:nvPr/>
        </p:nvSpPr>
        <p:spPr>
          <a:xfrm xmlns:a="http://schemas.openxmlformats.org/drawingml/2006/main">
            <a:off x="5695950" y="436245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03</a:t>
            </a:r>
          </a:p>
        </p:txBody>
      </p:sp>
      <p:sp>
        <p:nvSpPr>
          <p:cNvPr id="15" name="S08:visual-label">
            <a:extLst xmlns:a="http://schemas.openxmlformats.org/drawingml/2006/main">
              <a:ext uri="{FF2B5EF4-FFF2-40B4-BE49-F238E27FC236}">
                <a16:creationId xmlns:a16="http://schemas.microsoft.com/office/drawing/2014/main" id="{A2656ECA-1464-47FE-B48C-16B062A933EA}"/>
              </a:ext>
            </a:extLst>
          </p:cNvPr>
          <p:cNvSpPr>
            <a:spLocks xmlns:a="http://schemas.openxmlformats.org/drawingml/2006/main" noGrp="1"/>
          </p:cNvSpPr>
          <p:nvPr/>
        </p:nvSpPr>
        <p:spPr>
          <a:xfrm xmlns:a="http://schemas.openxmlformats.org/drawingml/2006/main">
            <a:off x="6429375" y="436245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기록 저장</a:t>
            </a:r>
          </a:p>
        </p:txBody>
      </p:sp>
      <p:sp>
        <p:nvSpPr>
          <p:cNvPr id="16" name="S08:visual-detail">
            <a:extLst xmlns:a="http://schemas.openxmlformats.org/drawingml/2006/main">
              <a:ext uri="{FF2B5EF4-FFF2-40B4-BE49-F238E27FC236}">
                <a16:creationId xmlns:a16="http://schemas.microsoft.com/office/drawing/2014/main" id="{B4624E03-B084-4225-BF99-17219BC6A77A}"/>
              </a:ext>
            </a:extLst>
          </p:cNvPr>
          <p:cNvSpPr>
            <a:spLocks xmlns:a="http://schemas.openxmlformats.org/drawingml/2006/main" noGrp="1"/>
          </p:cNvSpPr>
          <p:nvPr/>
        </p:nvSpPr>
        <p:spPr>
          <a:xfrm xmlns:a="http://schemas.openxmlformats.org/drawingml/2006/main">
            <a:off x="6429375" y="479107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확인한 내용으로 식사 기록을 남김</a:t>
            </a:r>
          </a:p>
        </p:txBody>
      </p:sp>
      <p:sp>
        <p:nvSpPr>
          <p:cNvPr id="17" name="S08:product-limit">
            <a:extLst xmlns:a="http://schemas.openxmlformats.org/drawingml/2006/main">
              <a:ext uri="{FF2B5EF4-FFF2-40B4-BE49-F238E27FC236}">
                <a16:creationId xmlns:a16="http://schemas.microsoft.com/office/drawing/2014/main" id="{39CFB7CF-4F49-4C89-964B-349AC5FF3E20}"/>
              </a:ext>
            </a:extLst>
          </p:cNvPr>
          <p:cNvSpPr>
            <a:spLocks xmlns:a="http://schemas.openxmlformats.org/drawingml/2006/main" noGrp="1"/>
          </p:cNvSpPr>
          <p:nvPr/>
        </p:nvSpPr>
        <p:spPr>
          <a:xfrm xmlns:a="http://schemas.openxmlformats.org/drawingml/2006/main">
            <a:off x="5686425" y="5724525"/>
            <a:ext cx="581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56706F"/>
                </a:solidFill>
                <a:latin typeface="Pretendard"/>
                <a:ea typeface="Pretendard"/>
                <a:cs typeface="Pretendard"/>
              </a:defRPr>
            </a:pPr>
            <a:r>
              <a:rPr sz="1575" b="0">
                <a:solidFill>
                  <a:srgbClr val="56706F"/>
                </a:solidFill>
                <a:latin typeface="Pretendard"/>
                <a:ea typeface="Pretendard"/>
                <a:cs typeface="Pretendard"/>
              </a:rPr>
              <a:t>AI 제안의 정확도·제품 구현은 미확인</a:t>
            </a:r>
          </a:p>
        </p:txBody>
      </p:sp>
      <p:sp>
        <p:nvSpPr>
          <p:cNvPr id="18" name="">
            <a:extLst xmlns:a="http://schemas.openxmlformats.org/drawingml/2006/main">
              <a:ext uri="{FF2B5EF4-FFF2-40B4-BE49-F238E27FC236}">
                <a16:creationId xmlns:a16="http://schemas.microsoft.com/office/drawing/2014/main" id="{A98FB4D9-2540-4E7A-9E3E-FE9A9CB0D2CC}"/>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9" name="S08:source-footer">
            <a:extLst xmlns:a="http://schemas.openxmlformats.org/drawingml/2006/main">
              <a:ext uri="{FF2B5EF4-FFF2-40B4-BE49-F238E27FC236}">
                <a16:creationId xmlns:a16="http://schemas.microsoft.com/office/drawing/2014/main" id="{376A99A3-3BF6-4233-B84F-6143032B3CDC}"/>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[I07] [I30] [G03] [I08] [I27]  | 상세 출처: 발표자 노트</a:t>
            </a:r>
          </a:p>
        </p:txBody>
      </p:sp>
      <p:sp>
        <p:nvSpPr>
          <p:cNvPr id="20" name="S08:page">
            <a:extLst xmlns:a="http://schemas.openxmlformats.org/drawingml/2006/main">
              <a:ext uri="{FF2B5EF4-FFF2-40B4-BE49-F238E27FC236}">
                <a16:creationId xmlns:a16="http://schemas.microsoft.com/office/drawing/2014/main" id="{0396D01D-B04C-446A-879F-FBA4B12910C0}"/>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8 / 18</a:t>
            </a:r>
          </a:p>
        </p:txBody>
      </p:sp>
    </p:spTree>
    <p:extLst>
      <p:ext uri="{BB962C8B-B14F-4D97-AF65-F5344CB8AC3E}">
        <p14:creationId xmlns:p14="http://schemas.microsoft.com/office/powerpoint/2010/main" val="1873990426"/>
      </p:ext>
    </p:extLst>
  </p:cSld>
</p:sld>
</file>

<file path=ppt/slides/slide9.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2" name="S09:section">
            <a:extLst>
              <a:ext uri="{FF2B5EF4-FFF2-40B4-BE49-F238E27FC236}">
                <ns2:creationId id="{A309EE4D-1D4E-427C-B7E4-5ACA5A10E751}"/>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제품 및 서비스 소개</a:t>
            </a:r>
          </a:p>
        </p:txBody>
      </p:sp>
      <p:sp>
        <p:nvSpPr>
          <p:cNvPr id="2" name="S09:claim-status">
            <a:extLst>
              <a:ext uri="{FF2B5EF4-FFF2-40B4-BE49-F238E27FC236}">
                <ns2:creationId id="{6E8DC664-422E-49C2-AFFB-CEE390EF77D8}"/>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9:title">
            <a:extLst>
              <a:ext uri="{FF2B5EF4-FFF2-40B4-BE49-F238E27FC236}">
                <ns2:creationId id="{D9C6721D-3023-459A-9776-B9D464DF3AD7}"/>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사진·시각·측정값을 한 기록으로 연결한다</a:t>
            </a:r>
          </a:p>
        </p:txBody>
      </p:sp>
      <p:pic>
        <p:nvPicPr>
          <p:cNvPr id="25" name=""/>
          <p:cNvPicPr>
            <a:picLocks noChangeAspect="1"/>
          </p:cNvPicPr>
          <p:nvPr/>
        </p:nvPicPr>
        <p:blipFill>
          <a:blip ns3:embed="R160928c6646b4668"/>
          <a:stretch/>
        </p:blipFill>
        <p:spPr>
          <a:xfrm>
            <a:off x="8501063" y="1647825"/>
            <a:ext cx="2095500" cy="4191000"/>
          </a:xfrm>
          <a:prstGeom prst="rect">
            <a:avLst/>
          </a:prstGeom>
        </p:spPr>
      </p:pic>
      <p:sp>
        <p:nvSpPr>
          <p:cNvPr id="5" name="S09:image-caption">
            <a:extLst>
              <a:ext uri="{FF2B5EF4-FFF2-40B4-BE49-F238E27FC236}">
                <ns2:creationId id="{5FBBC430-5CC2-4929-8391-64C1C2A6DE4A}"/>
              </a:ext>
            </a:extLst>
          </p:cNvPr>
          <p:cNvSpPr>
            <a:spLocks noGrp="1"/>
          </p:cNvSpPr>
          <p:nvPr/>
        </p:nvSpPr>
        <p:spPr>
          <a:xfrm>
            <a:off x="7648575" y="5915025"/>
            <a:ext cx="3800475" cy="304800"/>
          </a:xfrm>
          <a:prstGeom prst="rect">
            <a:avLst/>
          </a:prstGeom>
          <a:noFill/>
          <a:ln w="0">
            <a:noFill/>
          </a:ln>
        </p:spPr>
        <p:txBody>
          <a:bodyPr wrap="square" lIns="0" tIns="0" rIns="0" bIns="0" anchor="t">
            <a:noAutofit/>
          </a:bodyPr>
          <a:lstStyle/>
          <a:p>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AI 생성 제품 설계안 · 화면 내용 예시 · 구현 미확인</a:t>
            </a:r>
          </a:p>
        </p:txBody>
      </p:sp>
      <p:pic>
        <p:nvPicPr>
          <p:cNvPr id="27" name=""/>
          <p:cNvPicPr>
            <a:picLocks noChangeAspect="1"/>
          </p:cNvPicPr>
          <p:nvPr/>
        </p:nvPicPr>
        <p:blipFill>
          <a:blip ns3:embed="Rb9586f4987fd499b"/>
          <a:srcRect l="0" t="10000" r="75000" b="63000"/>
          <a:stretch/>
        </p:blipFill>
        <p:spPr>
          <a:xfrm>
            <a:off x="752122" y="2095500"/>
            <a:ext cx="705556" cy="762000"/>
          </a:xfrm>
          <a:prstGeom prst="rect">
            <a:avLst/>
          </a:prstGeom>
        </p:spPr>
      </p:pic>
      <p:sp>
        <p:nvSpPr>
          <p:cNvPr id="7" name="S09:visual-label">
            <a:extLst>
              <a:ext uri="{FF2B5EF4-FFF2-40B4-BE49-F238E27FC236}">
                <ns2:creationId id="{AC984618-9F3D-496D-A864-5A27F335DD4F}"/>
              </a:ext>
            </a:extLst>
          </p:cNvPr>
          <p:cNvSpPr>
            <a:spLocks noGrp="1"/>
          </p:cNvSpPr>
          <p:nvPr/>
        </p:nvSpPr>
        <p:spPr>
          <a:xfrm>
            <a:off x="1800225" y="2162175"/>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식사 사진</a:t>
            </a:r>
          </a:p>
        </p:txBody>
      </p:sp>
      <p:sp>
        <p:nvSpPr>
          <p:cNvPr id="8" name="S09:visual-detail">
            <a:extLst>
              <a:ext uri="{FF2B5EF4-FFF2-40B4-BE49-F238E27FC236}">
                <ns2:creationId id="{C5643348-99F3-41DC-A7CE-E7E9C9C5E2D4}"/>
              </a:ext>
            </a:extLst>
          </p:cNvPr>
          <p:cNvSpPr>
            <a:spLocks noGrp="1"/>
          </p:cNvSpPr>
          <p:nvPr/>
        </p:nvSpPr>
        <p:spPr>
          <a:xfrm>
            <a:off x="1800225" y="2581275"/>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무엇을 먹었는지</a:t>
            </a:r>
          </a:p>
        </p:txBody>
      </p:sp>
      <p:sp>
        <p:nvSpPr>
          <p:cNvPr id="9" name="">
            <a:extLst>
              <a:ext uri="{FF2B5EF4-FFF2-40B4-BE49-F238E27FC236}">
                <ns2:creationId id="{B7AA0AF0-3A75-49D6-A68B-45A28263AB5F}"/>
              </a:ext>
            </a:extLst>
          </p:cNvPr>
          <p:cNvSpPr>
            <a:spLocks noGrp="1"/>
          </p:cNvSpPr>
          <p:nvPr/>
        </p:nvSpPr>
        <p:spPr>
          <a:xfrm>
            <a:off x="1790700" y="3086100"/>
            <a:ext cx="4800600" cy="19050"/>
          </a:xfrm>
          <a:prstGeom prst="rect">
            <a:avLst/>
          </a:prstGeom>
          <a:solidFill>
            <a:srgbClr val="CEDAD3"/>
          </a:solidFill>
          <a:ln w="0">
            <a:noFill/>
          </a:ln>
        </p:spPr>
      </p:sp>
      <p:pic>
        <p:nvPicPr>
          <p:cNvPr id="31" name=""/>
          <p:cNvPicPr>
            <a:picLocks noChangeAspect="1"/>
          </p:cNvPicPr>
          <p:nvPr/>
        </p:nvPicPr>
        <p:blipFill>
          <a:blip ns3:embed="R89d25cc640ca415e"/>
          <a:srcRect l="50000" t="10000" r="25000" b="63000"/>
          <a:stretch/>
        </p:blipFill>
        <p:spPr>
          <a:xfrm>
            <a:off x="752122" y="3276600"/>
            <a:ext cx="705556" cy="762000"/>
          </a:xfrm>
          <a:prstGeom prst="rect">
            <a:avLst/>
          </a:prstGeom>
        </p:spPr>
      </p:pic>
      <p:sp>
        <p:nvSpPr>
          <p:cNvPr id="11" name="S09:visual-label">
            <a:extLst>
              <a:ext uri="{FF2B5EF4-FFF2-40B4-BE49-F238E27FC236}">
                <ns2:creationId id="{96D7E8E3-902C-48C5-B60E-6A918E4E7935}"/>
              </a:ext>
            </a:extLst>
          </p:cNvPr>
          <p:cNvSpPr>
            <a:spLocks noGrp="1"/>
          </p:cNvSpPr>
          <p:nvPr/>
        </p:nvSpPr>
        <p:spPr>
          <a:xfrm>
            <a:off x="1800225" y="3343275"/>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식사·측정 시각</a:t>
            </a:r>
          </a:p>
        </p:txBody>
      </p:sp>
      <p:sp>
        <p:nvSpPr>
          <p:cNvPr id="12" name="S09:visual-detail">
            <a:extLst>
              <a:ext uri="{FF2B5EF4-FFF2-40B4-BE49-F238E27FC236}">
                <ns2:creationId id="{BC9B33A6-86FF-4697-A0BA-12FC1EA0831B}"/>
              </a:ext>
            </a:extLst>
          </p:cNvPr>
          <p:cNvSpPr>
            <a:spLocks noGrp="1"/>
          </p:cNvSpPr>
          <p:nvPr/>
        </p:nvSpPr>
        <p:spPr>
          <a:xfrm>
            <a:off x="1800225" y="3762375"/>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언제 기록했는지</a:t>
            </a:r>
          </a:p>
        </p:txBody>
      </p:sp>
      <p:sp>
        <p:nvSpPr>
          <p:cNvPr id="13" name="">
            <a:extLst>
              <a:ext uri="{FF2B5EF4-FFF2-40B4-BE49-F238E27FC236}">
                <ns2:creationId id="{4F069CAB-1C2E-4B3E-BDC4-0A4B86516852}"/>
              </a:ext>
            </a:extLst>
          </p:cNvPr>
          <p:cNvSpPr>
            <a:spLocks noGrp="1"/>
          </p:cNvSpPr>
          <p:nvPr/>
        </p:nvSpPr>
        <p:spPr>
          <a:xfrm>
            <a:off x="1790700" y="4267200"/>
            <a:ext cx="4800600" cy="19050"/>
          </a:xfrm>
          <a:prstGeom prst="rect">
            <a:avLst/>
          </a:prstGeom>
          <a:solidFill>
            <a:srgbClr val="CEDAD3"/>
          </a:solidFill>
          <a:ln w="0">
            <a:noFill/>
          </a:ln>
        </p:spPr>
      </p:sp>
      <p:pic>
        <p:nvPicPr>
          <p:cNvPr id="35" name=""/>
          <p:cNvPicPr>
            <a:picLocks noChangeAspect="1"/>
          </p:cNvPicPr>
          <p:nvPr/>
        </p:nvPicPr>
        <p:blipFill>
          <a:blip ns3:embed="R4b0645a94cef4710"/>
          <a:srcRect l="75000" t="10000" r="0" b="63000"/>
          <a:stretch/>
        </p:blipFill>
        <p:spPr>
          <a:xfrm>
            <a:off x="752122" y="4467225"/>
            <a:ext cx="705556" cy="762000"/>
          </a:xfrm>
          <a:prstGeom prst="rect">
            <a:avLst/>
          </a:prstGeom>
        </p:spPr>
      </p:pic>
      <p:sp>
        <p:nvSpPr>
          <p:cNvPr id="15" name="S09:visual-label">
            <a:extLst>
              <a:ext uri="{FF2B5EF4-FFF2-40B4-BE49-F238E27FC236}">
                <ns2:creationId id="{78746966-22DF-419A-8DDD-E63E91F68F0E}"/>
              </a:ext>
            </a:extLst>
          </p:cNvPr>
          <p:cNvSpPr>
            <a:spLocks noGrp="1"/>
          </p:cNvSpPr>
          <p:nvPr/>
        </p:nvSpPr>
        <p:spPr>
          <a:xfrm>
            <a:off x="1800225" y="4533900"/>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직접 입력한 측정값</a:t>
            </a:r>
          </a:p>
        </p:txBody>
      </p:sp>
      <p:sp>
        <p:nvSpPr>
          <p:cNvPr id="16" name="S09:visual-detail">
            <a:extLst>
              <a:ext uri="{FF2B5EF4-FFF2-40B4-BE49-F238E27FC236}">
                <ns2:creationId id="{7A79E15D-1384-4EAF-887A-0D2E01009259}"/>
              </a:ext>
            </a:extLst>
          </p:cNvPr>
          <p:cNvSpPr>
            <a:spLocks noGrp="1"/>
          </p:cNvSpPr>
          <p:nvPr/>
        </p:nvSpPr>
        <p:spPr>
          <a:xfrm>
            <a:off x="1800225" y="4953000"/>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어느 식사와 연결되는지</a:t>
            </a:r>
          </a:p>
        </p:txBody>
      </p:sp>
      <p:sp>
        <p:nvSpPr>
          <p:cNvPr id="17" name="S09:data-quality">
            <a:extLst>
              <a:ext uri="{FF2B5EF4-FFF2-40B4-BE49-F238E27FC236}">
                <ns2:creationId id="{E2A1E861-629C-46F8-BF92-669ED9CE5A72}"/>
              </a:ext>
            </a:extLst>
          </p:cNvPr>
          <p:cNvSpPr>
            <a:spLocks noGrp="1"/>
          </p:cNvSpPr>
          <p:nvPr/>
        </p:nvSpPr>
        <p:spPr>
          <a:xfrm>
            <a:off x="609600" y="5695950"/>
            <a:ext cx="6648450" cy="333375"/>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누락·중복·잘못된 연결을 수정하는 설계</a:t>
            </a:r>
          </a:p>
        </p:txBody>
      </p:sp>
      <p:sp>
        <p:nvSpPr>
          <p:cNvPr id="18" name="S09:data-limit">
            <a:extLst>
              <a:ext uri="{FF2B5EF4-FFF2-40B4-BE49-F238E27FC236}">
                <ns2:creationId id="{757FF376-62D4-4C0A-B97F-9B0915D5B25F}"/>
              </a:ext>
            </a:extLst>
          </p:cNvPr>
          <p:cNvSpPr>
            <a:spLocks noGrp="1"/>
          </p:cNvSpPr>
          <p:nvPr/>
        </p:nvSpPr>
        <p:spPr>
          <a:xfrm>
            <a:off x="609600" y="6067425"/>
            <a:ext cx="6791325" cy="238125"/>
          </a:xfrm>
          <a:prstGeom prst="rect">
            <a:avLst/>
          </a:prstGeom>
          <a:noFill/>
          <a:ln w="0">
            <a:noFill/>
          </a:ln>
        </p:spPr>
        <p:txBody>
          <a:bodyPr wrap="square" lIns="0" tIns="0" rIns="0" bIns="0" anchor="t">
            <a:noAutofit/>
          </a:bodyPr>
          <a:lstStyle/>
          <a:p>
            <a:pPr>
              <a:lnSpc>
                <a:spcPct val="112000"/>
              </a:lnSpc>
              <a:buNone/>
              <a:defRPr sz="1275" b="0">
                <a:solidFill>
                  <a:srgbClr val="56706F"/>
                </a:solidFill>
                <a:latin typeface="Pretendard"/>
                <a:ea typeface="Pretendard"/>
                <a:cs typeface="Pretendard"/>
              </a:defRPr>
            </a:pPr>
            <a:r>
              <a:rPr sz="1275" b="0">
                <a:solidFill>
                  <a:srgbClr val="56706F"/>
                </a:solidFill>
                <a:latin typeface="Pretendard"/>
                <a:ea typeface="Pretendard"/>
                <a:cs typeface="Pretendard"/>
              </a:rPr>
              <a:t>화면 시각은 예시 · 실제 기기 연동 미확인</a:t>
            </a:r>
          </a:p>
        </p:txBody>
      </p:sp>
      <p:sp>
        <p:nvSpPr>
          <p:cNvPr id="19" name="">
            <a:extLst>
              <a:ext uri="{FF2B5EF4-FFF2-40B4-BE49-F238E27FC236}">
                <ns2:creationId id="{A3B370FF-B91A-4250-9991-B4518B03F414}"/>
              </a:ext>
            </a:extLst>
          </p:cNvPr>
          <p:cNvSpPr>
            <a:spLocks noGrp="1"/>
          </p:cNvSpPr>
          <p:nvPr/>
        </p:nvSpPr>
        <p:spPr>
          <a:xfrm>
            <a:off x="609600" y="6324600"/>
            <a:ext cx="10972800" cy="19050"/>
          </a:xfrm>
          <a:prstGeom prst="rect">
            <a:avLst/>
          </a:prstGeom>
          <a:solidFill>
            <a:srgbClr val="DAD7D0"/>
          </a:solidFill>
          <a:ln w="0">
            <a:noFill/>
          </a:ln>
        </p:spPr>
      </p:sp>
      <p:sp>
        <p:nvSpPr>
          <p:cNvPr id="20" name="S09:source-footer">
            <a:extLst>
              <a:ext uri="{FF2B5EF4-FFF2-40B4-BE49-F238E27FC236}">
                <ns2:creationId id="{3388C4D3-BFEF-4D88-809A-FAF24CF7C7A2}"/>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[I07] [I33] [G04] [I08] [I27]  | 상세 출처: 발표자 노트</a:t>
            </a:r>
          </a:p>
        </p:txBody>
      </p:sp>
      <p:sp>
        <p:nvSpPr>
          <p:cNvPr id="21" name="S09:page">
            <a:extLst>
              <a:ext uri="{FF2B5EF4-FFF2-40B4-BE49-F238E27FC236}">
                <ns2:creationId id="{61578F2D-BA64-442D-9A8F-0963085245BD}"/>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9 / 18</a:t>
            </a:r>
          </a:p>
        </p:txBody>
      </p:sp>
    </p:spTree>
    <p:extLst>
      <p:ext uri="{BB962C8B-B14F-4D97-AF65-F5344CB8AC3E}">
        <ns4:creationId val="1873432839"/>
      </p:ext>
    </p:extLst>
  </p:cSld>
</p:sld>
</file>

<file path=ppt/slides/slide10.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6" name="S10:section">
            <a:extLst>
              <a:ext uri="{FF2B5EF4-FFF2-40B4-BE49-F238E27FC236}">
                <ns2:creationId id="{1AD456BB-6D7D-4A4C-8E31-3F709C08A44F}"/>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고객 반응</a:t>
            </a:r>
          </a:p>
        </p:txBody>
      </p:sp>
      <p:sp>
        <p:nvSpPr>
          <p:cNvPr id="2" name="S10:claim-status">
            <a:extLst>
              <a:ext uri="{FF2B5EF4-FFF2-40B4-BE49-F238E27FC236}">
                <ns2:creationId id="{473C32A2-E6C7-4E04-ABAD-CB4E4CAC7F92}"/>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0:title">
            <a:extLst>
              <a:ext uri="{FF2B5EF4-FFF2-40B4-BE49-F238E27FC236}">
                <ns2:creationId id="{27F0E28C-F1D2-43F3-89D3-57D6FA927FB7}"/>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실제 고객 반응은 첫 7일에서 확인한다</a:t>
            </a:r>
          </a:p>
        </p:txBody>
      </p:sp>
      <p:pic>
        <p:nvPicPr>
          <p:cNvPr id="19" name=""/>
          <p:cNvPicPr>
            <a:picLocks noChangeAspect="1"/>
          </p:cNvPicPr>
          <p:nvPr/>
        </p:nvPicPr>
        <p:blipFill>
          <a:blip ns3:embed="Rca1a075a4c5746dd"/>
          <a:srcRect l="0" t="64500" r="75000" b="8500"/>
          <a:stretch/>
        </p:blipFill>
        <p:spPr>
          <a:xfrm>
            <a:off x="1736019" y="1924050"/>
            <a:ext cx="1014236" cy="1095375"/>
          </a:xfrm>
          <a:prstGeom prst="rect">
            <a:avLst/>
          </a:prstGeom>
        </p:spPr>
      </p:pic>
      <p:sp>
        <p:nvSpPr>
          <p:cNvPr id="5" name="S10:evidence-document">
            <a:extLst>
              <a:ext uri="{FF2B5EF4-FFF2-40B4-BE49-F238E27FC236}">
                <ns2:creationId id="{0D24B24D-9D18-498D-B753-8F67729116E6}"/>
              </a:ext>
            </a:extLst>
          </p:cNvPr>
          <p:cNvSpPr>
            <a:spLocks noGrp="1"/>
          </p:cNvSpPr>
          <p:nvPr/>
        </p:nvSpPr>
        <p:spPr>
          <a:xfrm>
            <a:off x="115252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인터뷰 원문</a:t>
            </a:r>
          </a:p>
        </p:txBody>
      </p:sp>
      <p:pic>
        <p:nvPicPr>
          <p:cNvPr id="21" name=""/>
          <p:cNvPicPr>
            <a:picLocks noChangeAspect="1"/>
          </p:cNvPicPr>
          <p:nvPr/>
        </p:nvPicPr>
        <p:blipFill>
          <a:blip ns3:embed="Re09cac8b1a894b0f"/>
          <a:srcRect l="51300" t="64500" r="25000" b="8500"/>
          <a:stretch/>
        </p:blipFill>
        <p:spPr>
          <a:xfrm>
            <a:off x="5362840" y="1924050"/>
            <a:ext cx="961496" cy="1095375"/>
          </a:xfrm>
          <a:prstGeom prst="rect">
            <a:avLst/>
          </a:prstGeom>
        </p:spPr>
      </p:pic>
      <p:sp>
        <p:nvSpPr>
          <p:cNvPr id="7" name="S10:evidence-document">
            <a:extLst>
              <a:ext uri="{FF2B5EF4-FFF2-40B4-BE49-F238E27FC236}">
                <ns2:creationId id="{F6261E3E-1D77-45D8-9F98-6AEF79E9E7D4}"/>
              </a:ext>
            </a:extLst>
          </p:cNvPr>
          <p:cNvSpPr>
            <a:spLocks noGrp="1"/>
          </p:cNvSpPr>
          <p:nvPr/>
        </p:nvSpPr>
        <p:spPr>
          <a:xfrm>
            <a:off x="475297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사용 행동 로그</a:t>
            </a:r>
          </a:p>
        </p:txBody>
      </p:sp>
      <p:pic>
        <p:nvPicPr>
          <p:cNvPr id="23" name=""/>
          <p:cNvPicPr>
            <a:picLocks noChangeAspect="1"/>
          </p:cNvPicPr>
          <p:nvPr/>
        </p:nvPicPr>
        <p:blipFill>
          <a:blip ns3:embed="R1a83ee3f881e4bd5"/>
          <a:srcRect l="75000" t="64500" r="0" b="8500"/>
          <a:stretch/>
        </p:blipFill>
        <p:spPr>
          <a:xfrm>
            <a:off x="8936919" y="1924050"/>
            <a:ext cx="1014236" cy="1095375"/>
          </a:xfrm>
          <a:prstGeom prst="rect">
            <a:avLst/>
          </a:prstGeom>
        </p:spPr>
      </p:pic>
      <p:sp>
        <p:nvSpPr>
          <p:cNvPr id="9" name="S10:evidence-document">
            <a:extLst>
              <a:ext uri="{FF2B5EF4-FFF2-40B4-BE49-F238E27FC236}">
                <ns2:creationId id="{D7366100-93BB-4A26-8EAE-1C8A1CA959C3}"/>
              </a:ext>
            </a:extLst>
          </p:cNvPr>
          <p:cNvSpPr>
            <a:spLocks noGrp="1"/>
          </p:cNvSpPr>
          <p:nvPr/>
        </p:nvSpPr>
        <p:spPr>
          <a:xfrm>
            <a:off x="835342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결제·환불 기록</a:t>
            </a:r>
          </a:p>
        </p:txBody>
      </p:sp>
      <p:sp>
        <p:nvSpPr>
          <p:cNvPr id="10" name="S10:evidence-plan">
            <a:extLst>
              <a:ext uri="{FF2B5EF4-FFF2-40B4-BE49-F238E27FC236}">
                <ns2:creationId id="{520E1785-B56E-444D-A4C0-C538D9BCA350}"/>
              </a:ext>
            </a:extLst>
          </p:cNvPr>
          <p:cNvSpPr>
            <a:spLocks noGrp="1"/>
          </p:cNvSpPr>
          <p:nvPr/>
        </p:nvSpPr>
        <p:spPr>
          <a:xfrm>
            <a:off x="609600" y="1809750"/>
            <a:ext cx="1097280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첫 7일 MVP에서 확보할 실제 증거</a:t>
            </a:r>
          </a:p>
        </p:txBody>
      </p:sp>
      <p:graphicFrame>
        <p:nvGraphicFramePr>
          <p:cNvPr id="26" name=""/>
          <p:cNvGraphicFramePr/>
          <p:nvPr/>
        </p:nvGraphicFramePr>
        <p:xfrm>
          <a:off x="609600" y="3962400"/>
          <a:ext cx="10972800" cy="1676400"/>
        </p:xfrm>
        <a:graphic>
          <a:graphicData uri="http://schemas.openxmlformats.org/drawingml/2006/table">
            <a:tbl>
              <a:tblPr/>
              <a:tblGrid>
                <a:gridCol w="3657600"/>
                <a:gridCol w="3657600"/>
                <a:gridCol w="3657600"/>
              </a:tblGrid>
              <a:tr h="558800">
                <a:tc>
                  <a:txBody>
                    <a:bodyPr wrap="square">
                      <a:noAutofit/>
                    </a:bodyPr>
                    <a:lstStyle/>
                    <a:p>
                      <a:r>
                        <a:rPr sz="1500" b="1">
                          <a:solidFill>
                            <a:srgbClr val="FFFFFF"/>
                          </a:solidFill>
                          <a:latin typeface="Pretendard"/>
                          <a:ea typeface="Pretendard"/>
                          <a:cs typeface="Pretendard"/>
                        </a:rPr>
                        <a:t>제출 자료</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해석</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다음에 확보할 것</a:t>
                      </a:r>
                    </a:p>
                  </a:txBody>
                  <a:tcPr marL="133350" marR="133350" marT="76200" marB="76200" anchor="ctr">
                    <a:solidFill>
                      <a:srgbClr val="132C35"/>
                    </a:solidFill>
                  </a:tcPr>
                </a:tc>
              </a:tr>
              <a:tr h="558800">
                <a:tc>
                  <a:txBody>
                    <a:bodyPr wrap="square">
                      <a:noAutofit/>
                    </a:bodyPr>
                    <a:lstStyle/>
                    <a:p>
                      <a:r>
                        <a:rPr sz="1500" b="1">
                          <a:solidFill>
                            <a:srgbClr val="132C35"/>
                          </a:solidFill>
                          <a:latin typeface="Pretendard"/>
                          <a:ea typeface="Pretendard"/>
                          <a:cs typeface="Pretendard"/>
                        </a:rPr>
                        <a:t>가상 인터뷰</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실제 고객 반응 아님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실제 인터뷰 원자료</a:t>
                      </a:r>
                    </a:p>
                  </a:txBody>
                  <a:tcPr marL="133350" marR="133350" marT="76200" marB="76200" anchor="ctr">
                    <a:solidFill>
                      <a:srgbClr val="FFFFFF"/>
                    </a:solidFill>
                  </a:tcPr>
                </a:tc>
              </a:tr>
              <a:tr h="558800">
                <a:tc>
                  <a:txBody>
                    <a:bodyPr wrap="square">
                      <a:noAutofit/>
                    </a:bodyPr>
                    <a:lstStyle/>
                    <a:p>
                      <a:r>
                        <a:rPr sz="1500" b="1">
                          <a:solidFill>
                            <a:srgbClr val="132C35"/>
                          </a:solidFill>
                          <a:latin typeface="Pretendard"/>
                          <a:ea typeface="Pretendard"/>
                          <a:cs typeface="Pretendard"/>
                        </a:rPr>
                        <a:t>조건형 Go 예시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달성 실적 아님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사용·결제 원로그</a:t>
                      </a:r>
                    </a:p>
                  </a:txBody>
                  <a:tcPr marL="133350" marR="133350" marT="76200" marB="76200" anchor="ctr">
                    <a:solidFill>
                      <a:srgbClr val="FFFFFF"/>
                    </a:solidFill>
                  </a:tcPr>
                </a:tc>
              </a:tr>
            </a:tbl>
          </a:graphicData>
        </a:graphic>
      </p:graphicFrame>
      <p:sp>
        <p:nvSpPr>
          <p:cNvPr id="12" name="S10:visual-note">
            <a:extLst>
              <a:ext uri="{FF2B5EF4-FFF2-40B4-BE49-F238E27FC236}">
                <ns2:creationId id="{31DD656A-E86B-4BCC-99E4-266E8C384617}"/>
              </a:ext>
            </a:extLst>
          </p:cNvPr>
          <p:cNvSpPr>
            <a:spLocks noGrp="1"/>
          </p:cNvSpPr>
          <p:nvPr/>
        </p:nvSpPr>
        <p:spPr>
          <a:xfrm>
            <a:off x="609600" y="5876925"/>
            <a:ext cx="10972800" cy="4191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시작자·완료자·결제자를 구분하고 사용 이유·이탈·환불을 함께 관찰</a:t>
            </a:r>
          </a:p>
        </p:txBody>
      </p:sp>
      <p:sp>
        <p:nvSpPr>
          <p:cNvPr id="13" name="">
            <a:extLst>
              <a:ext uri="{FF2B5EF4-FFF2-40B4-BE49-F238E27FC236}">
                <ns2:creationId id="{1B9D8E2F-75F6-4A44-846B-96023B1FE83F}"/>
              </a:ext>
            </a:extLst>
          </p:cNvPr>
          <p:cNvSpPr>
            <a:spLocks noGrp="1"/>
          </p:cNvSpPr>
          <p:nvPr/>
        </p:nvSpPr>
        <p:spPr>
          <a:xfrm>
            <a:off x="609600" y="6324600"/>
            <a:ext cx="10972800" cy="19050"/>
          </a:xfrm>
          <a:prstGeom prst="rect">
            <a:avLst/>
          </a:prstGeom>
          <a:solidFill>
            <a:srgbClr val="DAD7D0"/>
          </a:solidFill>
          <a:ln w="0">
            <a:noFill/>
          </a:ln>
        </p:spPr>
      </p:sp>
      <p:sp>
        <p:nvSpPr>
          <p:cNvPr id="14" name="S10:source-footer">
            <a:extLst>
              <a:ext uri="{FF2B5EF4-FFF2-40B4-BE49-F238E27FC236}">
                <ns2:creationId id="{94762E6D-0C56-4119-9258-C5C67C1E5C8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[I39] [I05] [I10]  | 상세 출처: 발표자 노트</a:t>
            </a:r>
          </a:p>
        </p:txBody>
      </p:sp>
      <p:sp>
        <p:nvSpPr>
          <p:cNvPr id="15" name="S10:page">
            <a:extLst>
              <a:ext uri="{FF2B5EF4-FFF2-40B4-BE49-F238E27FC236}">
                <ns2:creationId id="{A0BE1B06-A378-485E-AD04-B8F60458E70D}"/>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10 / 18</a:t>
            </a:r>
          </a:p>
        </p:txBody>
      </p:sp>
    </p:spTree>
    <p:extLst>
      <p:ext uri="{BB962C8B-B14F-4D97-AF65-F5344CB8AC3E}">
        <ns4:creationId val="1246249620"/>
      </p:ext>
    </p:extLst>
  </p:cSld>
</p:sld>
</file>

<file path=ppt/slides/slide11.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5" name="S11:section">
            <a:extLst>
              <a:ext uri="{FF2B5EF4-FFF2-40B4-BE49-F238E27FC236}">
                <ns2:creationId id="{E574AF20-2968-42FF-8870-178708577E31}"/>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수익 모델</a:t>
            </a:r>
          </a:p>
        </p:txBody>
      </p:sp>
      <p:sp>
        <p:nvSpPr>
          <p:cNvPr id="2" name="S11:claim-status">
            <a:extLst>
              <a:ext uri="{FF2B5EF4-FFF2-40B4-BE49-F238E27FC236}">
                <ns2:creationId id="{6E74BE88-D46A-4A54-B625-7A45A753E39D}"/>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가정 · 실제 검증 전</a:t>
            </a:r>
          </a:p>
        </p:txBody>
      </p:sp>
      <p:sp>
        <p:nvSpPr>
          <p:cNvPr id="3" name="S11:title">
            <a:extLst>
              <a:ext uri="{FF2B5EF4-FFF2-40B4-BE49-F238E27FC236}">
                <ns2:creationId id="{E4235FFD-4B19-4F05-AC80-6AF1E9D80E62}"/>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월 15,000원의 지불 의사를 검증한다</a:t>
            </a:r>
          </a:p>
        </p:txBody>
      </p:sp>
      <p:pic>
        <p:nvPicPr>
          <p:cNvPr id="18" name=""/>
          <p:cNvPicPr>
            <a:picLocks noChangeAspect="1"/>
          </p:cNvPicPr>
          <p:nvPr/>
        </p:nvPicPr>
        <p:blipFill>
          <a:blip ns3:embed="R23174aca240847f4"/>
          <a:srcRect l="75000" t="64500" r="0" b="8500"/>
          <a:stretch/>
        </p:blipFill>
        <p:spPr>
          <a:xfrm>
            <a:off x="827617" y="2076450"/>
            <a:ext cx="2116667" cy="2286000"/>
          </a:xfrm>
          <a:prstGeom prst="rect">
            <a:avLst/>
          </a:prstGeom>
        </p:spPr>
      </p:pic>
      <p:sp>
        <p:nvSpPr>
          <p:cNvPr id="5" name="S11:price">
            <a:extLst>
              <a:ext uri="{FF2B5EF4-FFF2-40B4-BE49-F238E27FC236}">
                <ns2:creationId id="{CA711C17-67DC-4E74-B15B-9C408CB0978A}"/>
              </a:ext>
            </a:extLst>
          </p:cNvPr>
          <p:cNvSpPr>
            <a:spLocks noGrp="1"/>
          </p:cNvSpPr>
          <p:nvPr/>
        </p:nvSpPr>
        <p:spPr>
          <a:xfrm>
            <a:off x="3543300" y="2171700"/>
            <a:ext cx="4667250" cy="1066800"/>
          </a:xfrm>
          <a:prstGeom prst="rect">
            <a:avLst/>
          </a:prstGeom>
          <a:noFill/>
          <a:ln w="0">
            <a:noFill/>
          </a:ln>
        </p:spPr>
        <p:txBody>
          <a:bodyPr wrap="square" lIns="0" tIns="0" rIns="0" bIns="0" anchor="t">
            <a:noAutofit/>
          </a:bodyPr>
          <a:lstStyle/>
          <a:p>
            <a:pPr>
              <a:lnSpc>
                <a:spcPct val="112000"/>
              </a:lnSpc>
              <a:buNone/>
              <a:defRPr sz="6300" b="1">
                <a:solidFill>
                  <a:srgbClr val="132C35"/>
                </a:solidFill>
                <a:latin typeface="Pretendard"/>
                <a:ea typeface="Pretendard"/>
                <a:cs typeface="Pretendard"/>
              </a:defRPr>
            </a:pPr>
            <a:r>
              <a:rPr sz="6300" b="1">
                <a:solidFill>
                  <a:srgbClr val="132C35"/>
                </a:solidFill>
                <a:latin typeface="Pretendard"/>
                <a:ea typeface="Pretendard"/>
                <a:cs typeface="Pretendard"/>
              </a:rPr>
              <a:t>15,000</a:t>
            </a:r>
          </a:p>
        </p:txBody>
      </p:sp>
      <p:sp>
        <p:nvSpPr>
          <p:cNvPr id="6" name="S11:price-unit">
            <a:extLst>
              <a:ext uri="{FF2B5EF4-FFF2-40B4-BE49-F238E27FC236}">
                <ns2:creationId id="{A4DE96E9-8946-4AC9-BDB4-EE9FEAA4B7ED}"/>
              </a:ext>
            </a:extLst>
          </p:cNvPr>
          <p:cNvSpPr>
            <a:spLocks noGrp="1"/>
          </p:cNvSpPr>
          <p:nvPr/>
        </p:nvSpPr>
        <p:spPr>
          <a:xfrm>
            <a:off x="8420100" y="2619375"/>
            <a:ext cx="2638425" cy="600075"/>
          </a:xfrm>
          <a:prstGeom prst="rect">
            <a:avLst/>
          </a:prstGeom>
          <a:noFill/>
          <a:ln w="0">
            <a:noFill/>
          </a:ln>
        </p:spPr>
        <p:txBody>
          <a:bodyPr wrap="square" lIns="0" tIns="0" rIns="0" bIns="0" anchor="t">
            <a:noAutofit/>
          </a:bodyPr>
          <a:lstStyle/>
          <a:p>
            <a:pPr>
              <a:lnSpc>
                <a:spcPct val="112000"/>
              </a:lnSpc>
              <a:buNone/>
              <a:defRPr sz="2775" b="1">
                <a:solidFill>
                  <a:srgbClr val="228B73"/>
                </a:solidFill>
                <a:latin typeface="Pretendard"/>
                <a:ea typeface="Pretendard"/>
                <a:cs typeface="Pretendard"/>
              </a:defRPr>
            </a:pPr>
            <a:r>
              <a:rPr sz="2775" b="1">
                <a:solidFill>
                  <a:srgbClr val="228B73"/>
                </a:solidFill>
                <a:latin typeface="Pretendard"/>
                <a:ea typeface="Pretendard"/>
                <a:cs typeface="Pretendard"/>
              </a:rPr>
              <a:t>원 / 월</a:t>
            </a:r>
          </a:p>
        </p:txBody>
      </p:sp>
      <p:sp>
        <p:nvSpPr>
          <p:cNvPr id="7" name="S11:price-status">
            <a:extLst>
              <a:ext uri="{FF2B5EF4-FFF2-40B4-BE49-F238E27FC236}">
                <ns2:creationId id="{680B35B7-022C-494D-A74C-2E792AE9AC98}"/>
              </a:ext>
            </a:extLst>
          </p:cNvPr>
          <p:cNvSpPr>
            <a:spLocks noGrp="1"/>
          </p:cNvSpPr>
          <p:nvPr/>
        </p:nvSpPr>
        <p:spPr>
          <a:xfrm>
            <a:off x="3581400" y="3552825"/>
            <a:ext cx="7620000" cy="409575"/>
          </a:xfrm>
          <a:prstGeom prst="rect">
            <a:avLst/>
          </a:prstGeom>
          <a:noFill/>
          <a:ln w="0">
            <a:noFill/>
          </a:ln>
        </p:spPr>
        <p:txBody>
          <a:bodyPr wrap="square" lIns="0" tIns="0" rIns="0" bIns="0" anchor="t">
            <a:noAutofit/>
          </a:bodyPr>
          <a:lstStyle/>
          <a:p>
            <a:pPr>
              <a:lnSpc>
                <a:spcPct val="112000"/>
              </a:lnSpc>
              <a:buNone/>
              <a:defRPr sz="2175" b="1">
                <a:solidFill>
                  <a:srgbClr val="228B73"/>
                </a:solidFill>
                <a:latin typeface="Pretendard"/>
                <a:ea typeface="Pretendard"/>
                <a:cs typeface="Pretendard"/>
              </a:defRPr>
            </a:pPr>
            <a:r>
              <a:rPr sz="2175" b="1">
                <a:solidFill>
                  <a:srgbClr val="228B73"/>
                </a:solidFill>
                <a:latin typeface="Pretendard"/>
                <a:ea typeface="Pretendard"/>
                <a:cs typeface="Pretendard"/>
              </a:rPr>
              <a:t>개인 프리미엄 가격 가정</a:t>
            </a:r>
          </a:p>
        </p:txBody>
      </p:sp>
      <p:sp>
        <p:nvSpPr>
          <p:cNvPr id="8" name="S11:price-service">
            <a:extLst>
              <a:ext uri="{FF2B5EF4-FFF2-40B4-BE49-F238E27FC236}">
                <ns2:creationId id="{604CB82D-8A1A-482D-AF67-DAB5C4F869D0}"/>
              </a:ext>
            </a:extLst>
          </p:cNvPr>
          <p:cNvSpPr>
            <a:spLocks noGrp="1"/>
          </p:cNvSpPr>
          <p:nvPr/>
        </p:nvSpPr>
        <p:spPr>
          <a:xfrm>
            <a:off x="3581400" y="4114800"/>
            <a:ext cx="7762875" cy="504825"/>
          </a:xfrm>
          <a:prstGeom prst="rect">
            <a:avLst/>
          </a:prstGeom>
          <a:noFill/>
          <a:ln w="0">
            <a:noFill/>
          </a:ln>
        </p:spPr>
        <p:txBody>
          <a:bodyPr wrap="square" lIns="0" tIns="0" rIns="0" bIns="0" anchor="t">
            <a:noAutofit/>
          </a:bodyPr>
          <a:lstStyle/>
          <a:p>
            <a:pPr>
              <a:lnSpc>
                <a:spcPct val="112000"/>
              </a:lnSpc>
              <a:buNone/>
              <a:defRPr sz="2025" b="0">
                <a:solidFill>
                  <a:srgbClr val="132C35"/>
                </a:solidFill>
                <a:latin typeface="Pretendard"/>
                <a:ea typeface="Pretendard"/>
                <a:cs typeface="Pretendard"/>
              </a:defRPr>
            </a:pPr>
            <a:r>
              <a:rPr sz="2025" b="0">
                <a:solidFill>
                  <a:srgbClr val="132C35"/>
                </a:solidFill>
                <a:latin typeface="Pretendard"/>
                <a:ea typeface="Pretendard"/>
                <a:cs typeface="Pretendard"/>
              </a:rPr>
              <a:t>식사 기록  +  측정값 연결  +  주간 리포트</a:t>
            </a:r>
          </a:p>
        </p:txBody>
      </p:sp>
      <p:sp>
        <p:nvSpPr>
          <p:cNvPr id="9" name="">
            <a:extLst>
              <a:ext uri="{FF2B5EF4-FFF2-40B4-BE49-F238E27FC236}">
                <ns2:creationId id="{DB4F9550-8DFC-4794-A7FC-4D35E17A2D6E}"/>
              </a:ext>
            </a:extLst>
          </p:cNvPr>
          <p:cNvSpPr>
            <a:spLocks noGrp="1"/>
          </p:cNvSpPr>
          <p:nvPr/>
        </p:nvSpPr>
        <p:spPr>
          <a:xfrm>
            <a:off x="609600" y="5153025"/>
            <a:ext cx="10972800" cy="19050"/>
          </a:xfrm>
          <a:prstGeom prst="rect">
            <a:avLst/>
          </a:prstGeom>
          <a:solidFill>
            <a:srgbClr val="CEDAD3"/>
          </a:solidFill>
          <a:ln w="0">
            <a:noFill/>
          </a:ln>
        </p:spPr>
      </p:sp>
      <p:sp>
        <p:nvSpPr>
          <p:cNvPr id="10" name="S11:paid-validation">
            <a:extLst>
              <a:ext uri="{FF2B5EF4-FFF2-40B4-BE49-F238E27FC236}">
                <ns2:creationId id="{E580D366-8699-4636-BF12-2A2078889DCE}"/>
              </a:ext>
            </a:extLst>
          </p:cNvPr>
          <p:cNvSpPr>
            <a:spLocks noGrp="1"/>
          </p:cNvSpPr>
          <p:nvPr/>
        </p:nvSpPr>
        <p:spPr>
          <a:xfrm>
            <a:off x="609600" y="5410200"/>
            <a:ext cx="4772025" cy="371475"/>
          </a:xfrm>
          <a:prstGeom prst="rect">
            <a:avLst/>
          </a:prstGeom>
          <a:noFill/>
          <a:ln w="0">
            <a:noFill/>
          </a:ln>
        </p:spPr>
        <p:txBody>
          <a:bodyPr wrap="square" lIns="0" tIns="0" rIns="0" bIns="0" anchor="t">
            <a:noAutofit/>
          </a:bodyPr>
          <a:lstStyle/>
          <a:p>
            <a:pPr>
              <a:lnSpc>
                <a:spcPct val="112000"/>
              </a:lnSpc>
              <a:buNone/>
              <a:defRPr sz="2025" b="1">
                <a:solidFill>
                  <a:srgbClr val="132C35"/>
                </a:solidFill>
                <a:latin typeface="Pretendard"/>
                <a:ea typeface="Pretendard"/>
                <a:cs typeface="Pretendard"/>
              </a:defRPr>
            </a:pPr>
            <a:r>
              <a:rPr sz="2025" b="1">
                <a:solidFill>
                  <a:srgbClr val="132C35"/>
                </a:solidFill>
                <a:latin typeface="Pretendard"/>
                <a:ea typeface="Pretendard"/>
                <a:cs typeface="Pretendard"/>
              </a:rPr>
              <a:t>실제 결제·환불로 확인</a:t>
            </a:r>
          </a:p>
        </p:txBody>
      </p:sp>
      <p:sp>
        <p:nvSpPr>
          <p:cNvPr id="11" name="S11:pricing-limit">
            <a:extLst>
              <a:ext uri="{FF2B5EF4-FFF2-40B4-BE49-F238E27FC236}">
                <ns2:creationId id="{79738901-CAA8-427F-AD68-0115A349EA57}"/>
              </a:ext>
            </a:extLst>
          </p:cNvPr>
          <p:cNvSpPr>
            <a:spLocks noGrp="1"/>
          </p:cNvSpPr>
          <p:nvPr/>
        </p:nvSpPr>
        <p:spPr>
          <a:xfrm>
            <a:off x="5810250" y="5362575"/>
            <a:ext cx="5648325" cy="80010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3개월 39,000원도 가격 가정</a:t>
            </a:r>
          </a:p>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상품·기간 명시 · AI 처리비·결제비용 별도 산정</a:t>
            </a:r>
          </a:p>
        </p:txBody>
      </p:sp>
      <p:sp>
        <p:nvSpPr>
          <p:cNvPr id="12" name="">
            <a:extLst>
              <a:ext uri="{FF2B5EF4-FFF2-40B4-BE49-F238E27FC236}">
                <ns2:creationId id="{B1D65373-BB33-42AF-888D-16A5AC9DB972}"/>
              </a:ext>
            </a:extLst>
          </p:cNvPr>
          <p:cNvSpPr>
            <a:spLocks noGrp="1"/>
          </p:cNvSpPr>
          <p:nvPr/>
        </p:nvSpPr>
        <p:spPr>
          <a:xfrm>
            <a:off x="609600" y="6324600"/>
            <a:ext cx="10972800" cy="19050"/>
          </a:xfrm>
          <a:prstGeom prst="rect">
            <a:avLst/>
          </a:prstGeom>
          <a:solidFill>
            <a:srgbClr val="DAD7D0"/>
          </a:solidFill>
          <a:ln w="0">
            <a:noFill/>
          </a:ln>
        </p:spPr>
      </p:sp>
      <p:sp>
        <p:nvSpPr>
          <p:cNvPr id="13" name="S11:source-footer">
            <a:extLst>
              <a:ext uri="{FF2B5EF4-FFF2-40B4-BE49-F238E27FC236}">
                <ns2:creationId id="{781D84B7-633D-4E48-BACA-5B7B9D1860F4}"/>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[I13] [I07] [I14] [I09]  | 상세 출처: 발표자 노트</a:t>
            </a:r>
          </a:p>
        </p:txBody>
      </p:sp>
      <p:sp>
        <p:nvSpPr>
          <p:cNvPr id="14" name="S11:page">
            <a:extLst>
              <a:ext uri="{FF2B5EF4-FFF2-40B4-BE49-F238E27FC236}">
                <ns2:creationId id="{65DD3C8E-5DDC-4C8B-9E7B-DB8BA2EDDFD1}"/>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11 / 18</a:t>
            </a:r>
          </a:p>
        </p:txBody>
      </p:sp>
    </p:spTree>
    <p:extLst>
      <p:ext uri="{BB962C8B-B14F-4D97-AF65-F5344CB8AC3E}">
        <ns4:creationId val="1739441283"/>
      </p:ext>
    </p:extLst>
  </p:cSld>
</p:sld>
</file>

<file path=ppt/slides/slide12.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3" name="S12:section">
            <a:extLst>
              <a:ext uri="{FF2B5EF4-FFF2-40B4-BE49-F238E27FC236}">
                <ns2:creationId id="{8B82FF76-BF8B-4B32-A5F9-3568C3B290FA}"/>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시장 규모</a:t>
            </a:r>
          </a:p>
        </p:txBody>
      </p:sp>
      <p:sp>
        <p:nvSpPr>
          <p:cNvPr id="2" name="S12:claim-status">
            <a:extLst>
              <a:ext uri="{FF2B5EF4-FFF2-40B4-BE49-F238E27FC236}">
                <ns2:creationId id="{37757EED-A6EE-448D-9200-50177180618F}"/>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2:title">
            <a:extLst>
              <a:ext uri="{FF2B5EF4-FFF2-40B4-BE49-F238E27FC236}">
                <ns2:creationId id="{2EC71CAC-05A2-4BDF-B98E-B548E73229A4}"/>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전체 인구에서 실제 지불 고객까지 좁힌다</a:t>
            </a:r>
          </a:p>
        </p:txBody>
      </p:sp>
      <p:sp>
        <p:nvSpPr>
          <p:cNvPr id="4" name="">
            <a:extLst>
              <a:ext uri="{FF2B5EF4-FFF2-40B4-BE49-F238E27FC236}">
                <ns2:creationId id="{1E399A9C-0439-42F1-957B-DC761D1F0333}"/>
              </a:ext>
            </a:extLst>
          </p:cNvPr>
          <p:cNvSpPr>
            <a:spLocks noGrp="1"/>
          </p:cNvSpPr>
          <p:nvPr/>
        </p:nvSpPr>
        <p:spPr>
          <a:xfrm>
            <a:off x="609600" y="1809750"/>
            <a:ext cx="10972800" cy="4210050"/>
          </a:xfrm>
          <a:prstGeom prst="rect">
            <a:avLst/>
          </a:prstGeom>
          <a:solidFill>
            <a:srgbClr val="F4F2EB"/>
          </a:solidFill>
          <a:ln w="9525">
            <a:solidFill>
              <a:srgbClr val="F4F2EB"/>
            </a:solidFill>
          </a:ln>
        </p:spPr>
      </p:sp>
      <p:pic>
        <p:nvPicPr>
          <p:cNvPr id="37" name=""/>
          <p:cNvPicPr>
            <a:picLocks noChangeAspect="1"/>
          </p:cNvPicPr>
          <p:nvPr/>
        </p:nvPicPr>
        <p:blipFill>
          <a:blip ns3:embed="R228b5554b7f64354"/>
          <a:srcRect l="0" t="38500" r="75000" b="36500"/>
          <a:stretch/>
        </p:blipFill>
        <p:spPr>
          <a:xfrm>
            <a:off x="628650" y="1943100"/>
            <a:ext cx="266700" cy="266700"/>
          </a:xfrm>
          <a:prstGeom prst="rect">
            <a:avLst/>
          </a:prstGeom>
        </p:spPr>
      </p:pic>
      <p:sp>
        <p:nvSpPr>
          <p:cNvPr id="6" name="S12:S12:scope-label">
            <a:extLst>
              <a:ext uri="{FF2B5EF4-FFF2-40B4-BE49-F238E27FC236}">
                <ns2:creationId id="{8E290BDE-71DC-47F5-AAC7-B1AB01AAF706}"/>
              </a:ext>
            </a:extLst>
          </p:cNvPr>
          <p:cNvSpPr>
            <a:spLocks noGrp="1"/>
          </p:cNvSpPr>
          <p:nvPr/>
        </p:nvSpPr>
        <p:spPr>
          <a:xfrm>
            <a:off x="1028700" y="1924050"/>
            <a:ext cx="270510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확인한 출발 모수</a:t>
            </a:r>
          </a:p>
        </p:txBody>
      </p:sp>
      <p:sp>
        <p:nvSpPr>
          <p:cNvPr id="7" name="S12:S12:population-value">
            <a:extLst>
              <a:ext uri="{FF2B5EF4-FFF2-40B4-BE49-F238E27FC236}">
                <ns2:creationId id="{48F24A94-A84E-40F9-95B8-A375E0CC63F5}"/>
              </a:ext>
            </a:extLst>
          </p:cNvPr>
          <p:cNvSpPr>
            <a:spLocks noGrp="1"/>
          </p:cNvSpPr>
          <p:nvPr/>
        </p:nvSpPr>
        <p:spPr>
          <a:xfrm>
            <a:off x="609600" y="2514600"/>
            <a:ext cx="3162300" cy="838200"/>
          </a:xfrm>
          <a:prstGeom prst="rect">
            <a:avLst/>
          </a:prstGeom>
          <a:noFill/>
          <a:ln w="0">
            <a:noFill/>
          </a:ln>
        </p:spPr>
        <p:txBody>
          <a:bodyPr wrap="square" lIns="0" tIns="0" rIns="0" bIns="0" anchor="t">
            <a:noAutofit/>
          </a:bodyPr>
          <a:lstStyle/>
          <a:p>
            <a:pPr>
              <a:lnSpc>
                <a:spcPct val="112000"/>
              </a:lnSpc>
              <a:buNone/>
              <a:defRPr sz="4350" b="1">
                <a:solidFill>
                  <a:srgbClr val="132C35"/>
                </a:solidFill>
                <a:latin typeface="Pretendard"/>
                <a:ea typeface="Pretendard"/>
                <a:cs typeface="Pretendard"/>
              </a:defRPr>
            </a:pPr>
            <a:r>
              <a:rPr sz="4350" b="1">
                <a:solidFill>
                  <a:srgbClr val="132C35"/>
                </a:solidFill>
                <a:latin typeface="Pretendard"/>
                <a:ea typeface="Pretendard"/>
                <a:cs typeface="Pretendard"/>
              </a:rPr>
              <a:t>약 533만 명</a:t>
            </a:r>
          </a:p>
        </p:txBody>
      </p:sp>
      <p:sp>
        <p:nvSpPr>
          <p:cNvPr id="8" name="S12:S12:population-definition">
            <a:extLst>
              <a:ext uri="{FF2B5EF4-FFF2-40B4-BE49-F238E27FC236}">
                <ns2:creationId id="{421BD048-038D-423B-BE2C-2A088BA1588B}"/>
              </a:ext>
            </a:extLst>
          </p:cNvPr>
          <p:cNvSpPr>
            <a:spLocks noGrp="1"/>
          </p:cNvSpPr>
          <p:nvPr/>
        </p:nvSpPr>
        <p:spPr>
          <a:xfrm>
            <a:off x="647700" y="3552825"/>
            <a:ext cx="3067050" cy="666750"/>
          </a:xfrm>
          <a:prstGeom prst="rect">
            <a:avLst/>
          </a:prstGeom>
          <a:noFill/>
          <a:ln w="0">
            <a:noFill/>
          </a:ln>
        </p:spPr>
        <p:txBody>
          <a:bodyPr wrap="square" lIns="0" tIns="0" rIns="0" bIns="0" anchor="t">
            <a:noAutofit/>
          </a:bodyPr>
          <a:lstStyle/>
          <a:p>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국내 30세 이상</a:t>
            </a:r>
          </a:p>
          <a:p>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전체 당뇨병</a:t>
            </a:r>
          </a:p>
        </p:txBody>
      </p:sp>
      <p:sp>
        <p:nvSpPr>
          <p:cNvPr id="9" name="S12:S12:population-limit">
            <a:extLst>
              <a:ext uri="{FF2B5EF4-FFF2-40B4-BE49-F238E27FC236}">
                <ns2:creationId id="{CE043EB6-5BAF-4943-8208-EF0DAF3FCD08}"/>
              </a:ext>
            </a:extLst>
          </p:cNvPr>
          <p:cNvSpPr>
            <a:spLocks noGrp="1"/>
          </p:cNvSpPr>
          <p:nvPr/>
        </p:nvSpPr>
        <p:spPr>
          <a:xfrm>
            <a:off x="647700" y="4514850"/>
            <a:ext cx="3105150" cy="59055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2021~2022년 기준</a:t>
            </a:r>
          </a:p>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2형만의 수치·유료 고객 수가 아님</a:t>
            </a:r>
          </a:p>
        </p:txBody>
      </p:sp>
      <p:sp>
        <p:nvSpPr>
          <p:cNvPr id="10" name="">
            <a:extLst>
              <a:ext uri="{FF2B5EF4-FFF2-40B4-BE49-F238E27FC236}">
                <ns2:creationId id="{D8181E2B-1AC2-440D-A271-1333FAD23D84}"/>
              </a:ext>
            </a:extLst>
          </p:cNvPr>
          <p:cNvSpPr>
            <a:spLocks noGrp="1"/>
          </p:cNvSpPr>
          <p:nvPr/>
        </p:nvSpPr>
        <p:spPr>
          <a:xfrm>
            <a:off x="4048125" y="1895475"/>
            <a:ext cx="19050" cy="3238500"/>
          </a:xfrm>
          <a:prstGeom prst="rect">
            <a:avLst/>
          </a:prstGeom>
          <a:solidFill>
            <a:srgbClr val="CEDAD3"/>
          </a:solidFill>
          <a:ln w="9525">
            <a:solidFill>
              <a:srgbClr val="CEDAD3"/>
            </a:solidFill>
          </a:ln>
        </p:spPr>
      </p:sp>
      <p:pic>
        <p:nvPicPr>
          <p:cNvPr id="43" name=""/>
          <p:cNvPicPr>
            <a:picLocks noChangeAspect="1"/>
          </p:cNvPicPr>
          <p:nvPr/>
        </p:nvPicPr>
        <p:blipFill>
          <a:blip ns3:embed="R83d99b50e21f400e"/>
          <a:srcRect l="75000" t="10000" r="0" b="63000"/>
          <a:stretch/>
        </p:blipFill>
        <p:spPr>
          <a:xfrm>
            <a:off x="4477103" y="1943100"/>
            <a:ext cx="246944" cy="266700"/>
          </a:xfrm>
          <a:prstGeom prst="rect">
            <a:avLst/>
          </a:prstGeom>
        </p:spPr>
      </p:pic>
      <p:sp>
        <p:nvSpPr>
          <p:cNvPr id="12" name="S12:S12:sam-label">
            <a:extLst>
              <a:ext uri="{FF2B5EF4-FFF2-40B4-BE49-F238E27FC236}">
                <ns2:creationId id="{B7CD44DA-FB5B-4541-AFFD-345DFE6CA16F}"/>
              </a:ext>
            </a:extLst>
          </p:cNvPr>
          <p:cNvSpPr>
            <a:spLocks noGrp="1"/>
          </p:cNvSpPr>
          <p:nvPr/>
        </p:nvSpPr>
        <p:spPr>
          <a:xfrm>
            <a:off x="4867275" y="1924050"/>
            <a:ext cx="280035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SAM · 교집합 확인</a:t>
            </a:r>
          </a:p>
        </p:txBody>
      </p:sp>
      <p:sp>
        <p:nvSpPr>
          <p:cNvPr id="13" name="S12:S12:intersection-type">
            <a:extLst>
              <a:ext uri="{FF2B5EF4-FFF2-40B4-BE49-F238E27FC236}">
                <ns2:creationId id="{095C4130-2C5E-44D5-BB59-96C20187B6DA}"/>
              </a:ext>
            </a:extLst>
          </p:cNvPr>
          <p:cNvSpPr>
            <a:spLocks noGrp="1"/>
          </p:cNvSpPr>
          <p:nvPr/>
        </p:nvSpPr>
        <p:spPr>
          <a:xfrm>
            <a:off x="4638675" y="2562225"/>
            <a:ext cx="2419350" cy="371475"/>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2형 당뇨</a:t>
            </a:r>
          </a:p>
        </p:txBody>
      </p:sp>
      <p:sp>
        <p:nvSpPr>
          <p:cNvPr id="14" name="S12:S12:intersection-age">
            <a:extLst>
              <a:ext uri="{FF2B5EF4-FFF2-40B4-BE49-F238E27FC236}">
                <ns2:creationId id="{802BCACE-4B38-4E06-82E8-66FA793B24DD}"/>
              </a:ext>
            </a:extLst>
          </p:cNvPr>
          <p:cNvSpPr>
            <a:spLocks noGrp="1"/>
          </p:cNvSpPr>
          <p:nvPr/>
        </p:nvSpPr>
        <p:spPr>
          <a:xfrm>
            <a:off x="4638675" y="3143250"/>
            <a:ext cx="2609850" cy="37147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35~55세</a:t>
            </a:r>
          </a:p>
        </p:txBody>
      </p:sp>
      <p:sp>
        <p:nvSpPr>
          <p:cNvPr id="15" name="S12:S12:intersection-job">
            <a:extLst>
              <a:ext uri="{FF2B5EF4-FFF2-40B4-BE49-F238E27FC236}">
                <ns2:creationId id="{DBE237DC-D267-49AF-A40B-93732090E716}"/>
              </a:ext>
            </a:extLst>
          </p:cNvPr>
          <p:cNvSpPr>
            <a:spLocks noGrp="1"/>
          </p:cNvSpPr>
          <p:nvPr/>
        </p:nvSpPr>
        <p:spPr>
          <a:xfrm>
            <a:off x="4638675" y="3724275"/>
            <a:ext cx="2609850" cy="37147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직장인</a:t>
            </a:r>
          </a:p>
        </p:txBody>
      </p:sp>
      <p:sp>
        <p:nvSpPr>
          <p:cNvPr id="16" name="">
            <a:extLst>
              <a:ext uri="{FF2B5EF4-FFF2-40B4-BE49-F238E27FC236}">
                <ns2:creationId id="{92C9FF3A-D8D0-444D-9A83-9A7703672B1B}"/>
              </a:ext>
            </a:extLst>
          </p:cNvPr>
          <p:cNvSpPr>
            <a:spLocks noGrp="1"/>
          </p:cNvSpPr>
          <p:nvPr/>
        </p:nvSpPr>
        <p:spPr>
          <a:xfrm>
            <a:off x="7429500" y="2590800"/>
            <a:ext cx="28575" cy="1476375"/>
          </a:xfrm>
          <a:prstGeom prst="rect">
            <a:avLst/>
          </a:prstGeom>
          <a:solidFill>
            <a:srgbClr val="228B73"/>
          </a:solidFill>
          <a:ln w="9525">
            <a:solidFill>
              <a:srgbClr val="228B73"/>
            </a:solidFill>
          </a:ln>
        </p:spPr>
      </p:sp>
      <p:sp>
        <p:nvSpPr>
          <p:cNvPr id="17" name="">
            <a:extLst>
              <a:ext uri="{FF2B5EF4-FFF2-40B4-BE49-F238E27FC236}">
                <ns2:creationId id="{0FB6C8CB-0CD2-45CF-A5FC-FDC7F3CE13E3}"/>
              </a:ext>
            </a:extLst>
          </p:cNvPr>
          <p:cNvSpPr>
            <a:spLocks noGrp="1"/>
          </p:cNvSpPr>
          <p:nvPr/>
        </p:nvSpPr>
        <p:spPr>
          <a:xfrm>
            <a:off x="7296150" y="2590800"/>
            <a:ext cx="161925" cy="19050"/>
          </a:xfrm>
          <a:prstGeom prst="rect">
            <a:avLst/>
          </a:prstGeom>
          <a:solidFill>
            <a:srgbClr val="228B73"/>
          </a:solidFill>
          <a:ln w="0">
            <a:noFill/>
          </a:ln>
        </p:spPr>
      </p:sp>
      <p:sp>
        <p:nvSpPr>
          <p:cNvPr id="18" name="">
            <a:extLst>
              <a:ext uri="{FF2B5EF4-FFF2-40B4-BE49-F238E27FC236}">
                <ns2:creationId id="{36480262-96EE-49CF-B701-92332868975D}"/>
              </a:ext>
            </a:extLst>
          </p:cNvPr>
          <p:cNvSpPr>
            <a:spLocks noGrp="1"/>
          </p:cNvSpPr>
          <p:nvPr/>
        </p:nvSpPr>
        <p:spPr>
          <a:xfrm>
            <a:off x="7296150" y="4067175"/>
            <a:ext cx="161925" cy="19050"/>
          </a:xfrm>
          <a:prstGeom prst="rect">
            <a:avLst/>
          </a:prstGeom>
          <a:solidFill>
            <a:srgbClr val="228B73"/>
          </a:solidFill>
          <a:ln w="0">
            <a:noFill/>
          </a:ln>
        </p:spPr>
      </p:sp>
      <p:sp>
        <p:nvSpPr>
          <p:cNvPr id="19" name="S12:S12:sam-basis">
            <a:extLst>
              <a:ext uri="{FF2B5EF4-FFF2-40B4-BE49-F238E27FC236}">
                <ns2:creationId id="{9C0EF20B-5ABA-44F1-B9FE-A2204EF31643}"/>
              </a:ext>
            </a:extLst>
          </p:cNvPr>
          <p:cNvSpPr>
            <a:spLocks noGrp="1"/>
          </p:cNvSpPr>
          <p:nvPr/>
        </p:nvSpPr>
        <p:spPr>
          <a:xfrm>
            <a:off x="4638675" y="4286250"/>
            <a:ext cx="2962275" cy="2857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같은 모집단의 자료 필요</a:t>
            </a:r>
          </a:p>
        </p:txBody>
      </p:sp>
      <p:sp>
        <p:nvSpPr>
          <p:cNvPr id="20" name="S12:S12:sam-unknown">
            <a:extLst>
              <a:ext uri="{FF2B5EF4-FFF2-40B4-BE49-F238E27FC236}">
                <ns2:creationId id="{94495F5D-0240-4E53-B526-E03FCC4AAD81}"/>
              </a:ext>
            </a:extLst>
          </p:cNvPr>
          <p:cNvSpPr>
            <a:spLocks noGrp="1"/>
          </p:cNvSpPr>
          <p:nvPr/>
        </p:nvSpPr>
        <p:spPr>
          <a:xfrm>
            <a:off x="4638675" y="4686300"/>
            <a:ext cx="2962275" cy="466725"/>
          </a:xfrm>
          <a:prstGeom prst="rect">
            <a:avLst/>
          </a:prstGeom>
          <a:noFill/>
          <a:ln w="0">
            <a:noFill/>
          </a:ln>
        </p:spPr>
        <p:txBody>
          <a:bodyPr wrap="square" lIns="0" tIns="0" rIns="0" bIns="0" anchor="t">
            <a:noAutofit/>
          </a:bodyPr>
          <a:lstStyle/>
          <a:p>
            <a:pPr>
              <a:lnSpc>
                <a:spcPct val="112000"/>
              </a:lnSpc>
              <a:buNone/>
              <a:defRPr sz="2550" b="1">
                <a:solidFill>
                  <a:srgbClr val="228B73"/>
                </a:solidFill>
                <a:latin typeface="Pretendard"/>
                <a:ea typeface="Pretendard"/>
                <a:cs typeface="Pretendard"/>
              </a:defRPr>
            </a:pPr>
            <a:r>
              <a:rPr sz="2550" b="1">
                <a:solidFill>
                  <a:srgbClr val="228B73"/>
                </a:solidFill>
                <a:latin typeface="Pretendard"/>
                <a:ea typeface="Pretendard"/>
                <a:cs typeface="Pretendard"/>
              </a:rPr>
              <a:t>미확정</a:t>
            </a:r>
          </a:p>
        </p:txBody>
      </p:sp>
      <p:sp>
        <p:nvSpPr>
          <p:cNvPr id="21" name="">
            <a:extLst>
              <a:ext uri="{FF2B5EF4-FFF2-40B4-BE49-F238E27FC236}">
                <ns2:creationId id="{44F3864E-6399-41E1-8F9D-5ABD11F978F9}"/>
              </a:ext>
            </a:extLst>
          </p:cNvPr>
          <p:cNvSpPr>
            <a:spLocks noGrp="1"/>
          </p:cNvSpPr>
          <p:nvPr/>
        </p:nvSpPr>
        <p:spPr>
          <a:xfrm>
            <a:off x="7953375" y="1895475"/>
            <a:ext cx="19050" cy="3238500"/>
          </a:xfrm>
          <a:prstGeom prst="rect">
            <a:avLst/>
          </a:prstGeom>
          <a:solidFill>
            <a:srgbClr val="CEDAD3"/>
          </a:solidFill>
          <a:ln w="9525">
            <a:solidFill>
              <a:srgbClr val="CEDAD3"/>
            </a:solidFill>
          </a:ln>
        </p:spPr>
      </p:sp>
      <p:pic>
        <p:nvPicPr>
          <p:cNvPr id="54" name=""/>
          <p:cNvPicPr>
            <a:picLocks noChangeAspect="1"/>
          </p:cNvPicPr>
          <p:nvPr/>
        </p:nvPicPr>
        <p:blipFill>
          <a:blip ns3:embed="R7ca1d54fcabd4a80"/>
          <a:srcRect l="51300" t="64500" r="25000" b="8500"/>
          <a:stretch/>
        </p:blipFill>
        <p:spPr>
          <a:xfrm>
            <a:off x="8379248" y="1943100"/>
            <a:ext cx="234103" cy="266700"/>
          </a:xfrm>
          <a:prstGeom prst="rect">
            <a:avLst/>
          </a:prstGeom>
        </p:spPr>
      </p:pic>
      <p:sp>
        <p:nvSpPr>
          <p:cNvPr id="23" name="S12:S12:som-label">
            <a:extLst>
              <a:ext uri="{FF2B5EF4-FFF2-40B4-BE49-F238E27FC236}">
                <ns2:creationId id="{C1CCF520-3080-4A56-85C7-22EE99A5D619}"/>
              </a:ext>
            </a:extLst>
          </p:cNvPr>
          <p:cNvSpPr>
            <a:spLocks noGrp="1"/>
          </p:cNvSpPr>
          <p:nvPr/>
        </p:nvSpPr>
        <p:spPr>
          <a:xfrm>
            <a:off x="8763000" y="1924050"/>
            <a:ext cx="281940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SOM · 채널로 검증</a:t>
            </a:r>
          </a:p>
        </p:txBody>
      </p:sp>
      <p:sp>
        <p:nvSpPr>
          <p:cNvPr id="24" name="S12:S12:som-formula">
            <a:extLst>
              <a:ext uri="{FF2B5EF4-FFF2-40B4-BE49-F238E27FC236}">
                <ns2:creationId id="{5F16F91B-33A9-406A-AA51-097D6CDB5F04}"/>
              </a:ext>
            </a:extLst>
          </p:cNvPr>
          <p:cNvSpPr>
            <a:spLocks noGrp="1"/>
          </p:cNvSpPr>
          <p:nvPr/>
        </p:nvSpPr>
        <p:spPr>
          <a:xfrm>
            <a:off x="8372475" y="2562225"/>
            <a:ext cx="3114675" cy="149542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도달 인원</a:t>
            </a:r>
          </a:p>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참여율</a:t>
            </a:r>
          </a:p>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결제율</a:t>
            </a:r>
          </a:p>
        </p:txBody>
      </p:sp>
      <p:sp>
        <p:nvSpPr>
          <p:cNvPr id="25" name="S12:S12:som-basis">
            <a:extLst>
              <a:ext uri="{FF2B5EF4-FFF2-40B4-BE49-F238E27FC236}">
                <ns2:creationId id="{7A1C9522-D488-448F-81D1-77FEDECDCFB9}"/>
              </a:ext>
            </a:extLst>
          </p:cNvPr>
          <p:cNvSpPr>
            <a:spLocks noGrp="1"/>
          </p:cNvSpPr>
          <p:nvPr/>
        </p:nvSpPr>
        <p:spPr>
          <a:xfrm>
            <a:off x="8372475" y="4286250"/>
            <a:ext cx="3114675" cy="2857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가격·실제 전환·운영 역량</a:t>
            </a:r>
          </a:p>
        </p:txBody>
      </p:sp>
      <p:sp>
        <p:nvSpPr>
          <p:cNvPr id="26" name="S12:S12:som-unknown">
            <a:extLst>
              <a:ext uri="{FF2B5EF4-FFF2-40B4-BE49-F238E27FC236}">
                <ns2:creationId id="{8DA9CBD6-3D20-4616-8745-299D6706435B}"/>
              </a:ext>
            </a:extLst>
          </p:cNvPr>
          <p:cNvSpPr>
            <a:spLocks noGrp="1"/>
          </p:cNvSpPr>
          <p:nvPr/>
        </p:nvSpPr>
        <p:spPr>
          <a:xfrm>
            <a:off x="8372475" y="4686300"/>
            <a:ext cx="3114675" cy="466725"/>
          </a:xfrm>
          <a:prstGeom prst="rect">
            <a:avLst/>
          </a:prstGeom>
          <a:noFill/>
          <a:ln w="0">
            <a:noFill/>
          </a:ln>
        </p:spPr>
        <p:txBody>
          <a:bodyPr wrap="square" lIns="0" tIns="0" rIns="0" bIns="0" anchor="t">
            <a:noAutofit/>
          </a:bodyPr>
          <a:lstStyle/>
          <a:p>
            <a:pPr>
              <a:lnSpc>
                <a:spcPct val="112000"/>
              </a:lnSpc>
              <a:buNone/>
              <a:defRPr sz="2550" b="1">
                <a:solidFill>
                  <a:srgbClr val="228B73"/>
                </a:solidFill>
                <a:latin typeface="Pretendard"/>
                <a:ea typeface="Pretendard"/>
                <a:cs typeface="Pretendard"/>
              </a:defRPr>
            </a:pPr>
            <a:r>
              <a:rPr sz="2550" b="1">
                <a:solidFill>
                  <a:srgbClr val="228B73"/>
                </a:solidFill>
                <a:latin typeface="Pretendard"/>
                <a:ea typeface="Pretendard"/>
                <a:cs typeface="Pretendard"/>
              </a:rPr>
              <a:t>미확정</a:t>
            </a:r>
          </a:p>
        </p:txBody>
      </p:sp>
      <p:sp>
        <p:nvSpPr>
          <p:cNvPr id="27" name="">
            <a:extLst>
              <a:ext uri="{FF2B5EF4-FFF2-40B4-BE49-F238E27FC236}">
                <ns2:creationId id="{0F8850DF-862C-4370-BEC4-2236C13F18A5}"/>
              </a:ext>
            </a:extLst>
          </p:cNvPr>
          <p:cNvSpPr>
            <a:spLocks noGrp="1"/>
          </p:cNvSpPr>
          <p:nvPr/>
        </p:nvSpPr>
        <p:spPr>
          <a:xfrm>
            <a:off x="609600" y="5353050"/>
            <a:ext cx="10972800" cy="666750"/>
          </a:xfrm>
          <a:prstGeom prst="rect">
            <a:avLst/>
          </a:prstGeom>
          <a:solidFill>
            <a:srgbClr val="A9DFCB"/>
          </a:solidFill>
          <a:ln w="9525">
            <a:solidFill>
              <a:srgbClr val="A9DFCB"/>
            </a:solidFill>
          </a:ln>
        </p:spPr>
      </p:sp>
      <p:sp>
        <p:nvSpPr>
          <p:cNvPr id="28" name="S12:S12:market-value-boundary">
            <a:extLst>
              <a:ext uri="{FF2B5EF4-FFF2-40B4-BE49-F238E27FC236}">
                <ns2:creationId id="{283A340E-2A86-4787-A276-3E6F620F4F28}"/>
              </a:ext>
            </a:extLst>
          </p:cNvPr>
          <p:cNvSpPr>
            <a:spLocks noGrp="1"/>
          </p:cNvSpPr>
          <p:nvPr/>
        </p:nvSpPr>
        <p:spPr>
          <a:xfrm>
            <a:off x="800100" y="5457825"/>
            <a:ext cx="10591800" cy="333375"/>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고객 수 × 실제 월가격 × 이용기간 → 현재 시장 금액 미확정</a:t>
            </a:r>
          </a:p>
        </p:txBody>
      </p:sp>
      <p:sp>
        <p:nvSpPr>
          <p:cNvPr id="29" name="S12:S12:not-proportional">
            <a:extLst>
              <a:ext uri="{FF2B5EF4-FFF2-40B4-BE49-F238E27FC236}">
                <ns2:creationId id="{4F8F628F-6616-46D7-A69B-2802D23AB531}"/>
              </a:ext>
            </a:extLst>
          </p:cNvPr>
          <p:cNvSpPr>
            <a:spLocks noGrp="1"/>
          </p:cNvSpPr>
          <p:nvPr/>
        </p:nvSpPr>
        <p:spPr>
          <a:xfrm>
            <a:off x="819150" y="5819775"/>
            <a:ext cx="10553700" cy="190500"/>
          </a:xfrm>
          <a:prstGeom prst="rect">
            <a:avLst/>
          </a:prstGeom>
          <a:noFill/>
          <a:ln w="0">
            <a:noFill/>
          </a:ln>
        </p:spPr>
        <p:txBody>
          <a:bodyPr wrap="square" lIns="0" tIns="0" rIns="0" bIns="0" anchor="t">
            <a:noAutofit/>
          </a:bodyPr>
          <a:lstStyle/>
          <a:p>
            <a:pPr>
              <a:lnSpc>
                <a:spcPct val="112000"/>
              </a:lnSpc>
              <a:buNone/>
              <a:defRPr sz="1200" b="0">
                <a:solidFill>
                  <a:srgbClr val="132C35"/>
                </a:solidFill>
                <a:latin typeface="Pretendard"/>
                <a:ea typeface="Pretendard"/>
                <a:cs typeface="Pretendard"/>
              </a:defRPr>
            </a:pPr>
            <a:r>
              <a:rPr sz="1200" b="0">
                <a:solidFill>
                  <a:srgbClr val="132C35"/>
                </a:solidFill>
                <a:latin typeface="Pretendard"/>
                <a:ea typeface="Pretendard"/>
                <a:cs typeface="Pretendard"/>
              </a:rPr>
              <a:t>범위·계산 개념도 · 도형의 크기는 인구에 비례하지 않음</a:t>
            </a:r>
          </a:p>
        </p:txBody>
      </p:sp>
      <p:sp>
        <p:nvSpPr>
          <p:cNvPr id="30" name="">
            <a:extLst>
              <a:ext uri="{FF2B5EF4-FFF2-40B4-BE49-F238E27FC236}">
                <ns2:creationId id="{BA312EAC-F2F5-47D6-9E86-B37A58127AE4}"/>
              </a:ext>
            </a:extLst>
          </p:cNvPr>
          <p:cNvSpPr>
            <a:spLocks noGrp="1"/>
          </p:cNvSpPr>
          <p:nvPr/>
        </p:nvSpPr>
        <p:spPr>
          <a:xfrm>
            <a:off x="609600" y="6324600"/>
            <a:ext cx="10972800" cy="19050"/>
          </a:xfrm>
          <a:prstGeom prst="rect">
            <a:avLst/>
          </a:prstGeom>
          <a:solidFill>
            <a:srgbClr val="DAD7D0"/>
          </a:solidFill>
          <a:ln w="0">
            <a:noFill/>
          </a:ln>
        </p:spPr>
      </p:sp>
      <p:sp>
        <p:nvSpPr>
          <p:cNvPr id="31" name="S12:source-footer">
            <a:extLst>
              <a:ext uri="{FF2B5EF4-FFF2-40B4-BE49-F238E27FC236}">
                <ns2:creationId id="{0E6B3EA5-11C6-46FE-B77C-54BCA6E3A0C5}"/>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대한당뇨병학회·DMJ · 사용자 기획서  [X01] [I02] [I13] [I22] [I24]  | 상세 출처: 발표자 노트</a:t>
            </a:r>
          </a:p>
        </p:txBody>
      </p:sp>
      <p:sp>
        <p:nvSpPr>
          <p:cNvPr id="32" name="S12:page">
            <a:extLst>
              <a:ext uri="{FF2B5EF4-FFF2-40B4-BE49-F238E27FC236}">
                <ns2:creationId id="{13A617FB-F0AA-489B-A334-6819D31BD0C2}"/>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12 / 18</a:t>
            </a:r>
          </a:p>
        </p:txBody>
      </p:sp>
    </p:spTree>
    <p:extLst>
      <p:ext uri="{BB962C8B-B14F-4D97-AF65-F5344CB8AC3E}">
        <ns4:creationId val="1314231238"/>
      </p:ext>
    </p:extLst>
  </p:cSld>
</p:sld>
</file>

<file path=ppt/slides/slide13.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6" name="S13:section">
            <a:extLst>
              <a:ext uri="{FF2B5EF4-FFF2-40B4-BE49-F238E27FC236}">
                <ns2:creationId id="{683AE3DC-3EE4-4003-9EAE-C493709CF29B}"/>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시장 진입 전략</a:t>
            </a:r>
          </a:p>
        </p:txBody>
      </p:sp>
      <p:sp>
        <p:nvSpPr>
          <p:cNvPr id="2" name="S13:claim-status">
            <a:extLst>
              <a:ext uri="{FF2B5EF4-FFF2-40B4-BE49-F238E27FC236}">
                <ns2:creationId id="{3D23DDA0-55E2-4E49-9717-5ECF89A439F1}"/>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3:title">
            <a:extLst>
              <a:ext uri="{FF2B5EF4-FFF2-40B4-BE49-F238E27FC236}">
                <ns2:creationId id="{2B5AA59C-E4D3-4148-91D8-0D5BE2AACCF4}"/>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코호트는 커뮤니티에서 직접 모집한다</a:t>
            </a:r>
          </a:p>
        </p:txBody>
      </p:sp>
      <p:pic>
        <p:nvPicPr>
          <p:cNvPr id="29" name=""/>
          <p:cNvPicPr>
            <a:picLocks noChangeAspect="1"/>
          </p:cNvPicPr>
          <p:nvPr/>
        </p:nvPicPr>
        <p:blipFill>
          <a:blip ns3:embed="R418e036d8d8e47dc"/>
          <a:srcRect l="0" t="38500" r="75000" b="36500"/>
          <a:stretch/>
        </p:blipFill>
        <p:spPr>
          <a:xfrm>
            <a:off x="1219200" y="1990725"/>
            <a:ext cx="1276350" cy="1276350"/>
          </a:xfrm>
          <a:prstGeom prst="rect">
            <a:avLst/>
          </a:prstGeom>
        </p:spPr>
      </p:pic>
      <p:sp>
        <p:nvSpPr>
          <p:cNvPr id="5" name="S13:stage-num">
            <a:extLst>
              <a:ext uri="{FF2B5EF4-FFF2-40B4-BE49-F238E27FC236}">
                <ns2:creationId id="{A124A8E5-D769-4E63-96E9-DFBF7F1DEEDF}"/>
              </a:ext>
            </a:extLst>
          </p:cNvPr>
          <p:cNvSpPr>
            <a:spLocks noGrp="1"/>
          </p:cNvSpPr>
          <p:nvPr/>
        </p:nvSpPr>
        <p:spPr>
          <a:xfrm>
            <a:off x="8001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01</a:t>
            </a:r>
          </a:p>
        </p:txBody>
      </p:sp>
      <p:sp>
        <p:nvSpPr>
          <p:cNvPr id="6" name="S13:visual-label">
            <a:extLst>
              <a:ext uri="{FF2B5EF4-FFF2-40B4-BE49-F238E27FC236}">
                <ns2:creationId id="{DC4342BC-4AF3-4276-AAC8-034A3EBD7199}"/>
              </a:ext>
            </a:extLst>
          </p:cNvPr>
          <p:cNvSpPr>
            <a:spLocks noGrp="1"/>
          </p:cNvSpPr>
          <p:nvPr/>
        </p:nvSpPr>
        <p:spPr>
          <a:xfrm>
            <a:off x="15240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모집</a:t>
            </a:r>
          </a:p>
        </p:txBody>
      </p:sp>
      <p:sp>
        <p:nvSpPr>
          <p:cNvPr id="7" name="S13:visual-detail">
            <a:extLst>
              <a:ext uri="{FF2B5EF4-FFF2-40B4-BE49-F238E27FC236}">
                <ns2:creationId id="{1543AA53-5997-49FB-8825-7A0E0533905B}"/>
              </a:ext>
            </a:extLst>
          </p:cNvPr>
          <p:cNvSpPr>
            <a:spLocks noGrp="1"/>
          </p:cNvSpPr>
          <p:nvPr/>
        </p:nvSpPr>
        <p:spPr>
          <a:xfrm>
            <a:off x="8001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커뮤니티·지인 소개</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20~30명 직접 접근</a:t>
            </a:r>
          </a:p>
        </p:txBody>
      </p:sp>
      <p:sp>
        <p:nvSpPr>
          <p:cNvPr id="8" name="">
            <a:extLst>
              <a:ext uri="{FF2B5EF4-FFF2-40B4-BE49-F238E27FC236}">
                <ns2:creationId id="{04A2E4DD-A320-4393-A1FC-E239F4D944F2}"/>
              </a:ext>
            </a:extLst>
          </p:cNvPr>
          <p:cNvSpPr>
            <a:spLocks noGrp="1"/>
          </p:cNvSpPr>
          <p:nvPr/>
        </p:nvSpPr>
        <p:spPr>
          <a:xfrm>
            <a:off x="3000375" y="2647950"/>
            <a:ext cx="1371600" cy="19050"/>
          </a:xfrm>
          <a:prstGeom prst="rect">
            <a:avLst/>
          </a:prstGeom>
          <a:solidFill>
            <a:srgbClr val="228B73"/>
          </a:solidFill>
          <a:ln w="0">
            <a:noFill/>
          </a:ln>
        </p:spPr>
      </p:sp>
      <p:sp>
        <p:nvSpPr>
          <p:cNvPr id="9" name="S13:flow-arrow">
            <a:extLst>
              <a:ext uri="{FF2B5EF4-FFF2-40B4-BE49-F238E27FC236}">
                <ns2:creationId id="{2663EE2D-9D32-4EE1-B65B-927707C384AD}"/>
              </a:ext>
            </a:extLst>
          </p:cNvPr>
          <p:cNvSpPr>
            <a:spLocks noGrp="1"/>
          </p:cNvSpPr>
          <p:nvPr/>
        </p:nvSpPr>
        <p:spPr>
          <a:xfrm>
            <a:off x="4324350" y="24669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35" name=""/>
          <p:cNvPicPr>
            <a:picLocks noChangeAspect="1"/>
          </p:cNvPicPr>
          <p:nvPr/>
        </p:nvPicPr>
        <p:blipFill>
          <a:blip ns3:embed="R409dd4acc9ff4984"/>
          <a:srcRect l="0" t="10000" r="75000" b="63000"/>
          <a:stretch/>
        </p:blipFill>
        <p:spPr>
          <a:xfrm>
            <a:off x="5114572" y="1990725"/>
            <a:ext cx="1181806" cy="1276350"/>
          </a:xfrm>
          <a:prstGeom prst="rect">
            <a:avLst/>
          </a:prstGeom>
        </p:spPr>
      </p:pic>
      <p:sp>
        <p:nvSpPr>
          <p:cNvPr id="11" name="S13:stage-num">
            <a:extLst>
              <a:ext uri="{FF2B5EF4-FFF2-40B4-BE49-F238E27FC236}">
                <ns2:creationId id="{640BF0CC-6A29-4396-8BDB-A753BF224B57}"/>
              </a:ext>
            </a:extLst>
          </p:cNvPr>
          <p:cNvSpPr>
            <a:spLocks noGrp="1"/>
          </p:cNvSpPr>
          <p:nvPr/>
        </p:nvSpPr>
        <p:spPr>
          <a:xfrm>
            <a:off x="46482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02</a:t>
            </a:r>
          </a:p>
        </p:txBody>
      </p:sp>
      <p:sp>
        <p:nvSpPr>
          <p:cNvPr id="12" name="S13:visual-label">
            <a:extLst>
              <a:ext uri="{FF2B5EF4-FFF2-40B4-BE49-F238E27FC236}">
                <ns2:creationId id="{944BB6FE-67F7-4DC4-889F-434FB01FACB2}"/>
              </a:ext>
            </a:extLst>
          </p:cNvPr>
          <p:cNvSpPr>
            <a:spLocks noGrp="1"/>
          </p:cNvSpPr>
          <p:nvPr/>
        </p:nvSpPr>
        <p:spPr>
          <a:xfrm>
            <a:off x="53721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온보딩</a:t>
            </a:r>
          </a:p>
        </p:txBody>
      </p:sp>
      <p:sp>
        <p:nvSpPr>
          <p:cNvPr id="13" name="S13:visual-detail">
            <a:extLst>
              <a:ext uri="{FF2B5EF4-FFF2-40B4-BE49-F238E27FC236}">
                <ns2:creationId id="{E53D3F34-B3CA-4783-B1DF-10261E8FE082}"/>
              </a:ext>
            </a:extLst>
          </p:cNvPr>
          <p:cNvSpPr>
            <a:spLocks noGrp="1"/>
          </p:cNvSpPr>
          <p:nvPr/>
        </p:nvSpPr>
        <p:spPr>
          <a:xfrm>
            <a:off x="46482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짧은 상담·동의</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첫 식사 사진 제출</a:t>
            </a:r>
          </a:p>
        </p:txBody>
      </p:sp>
      <p:sp>
        <p:nvSpPr>
          <p:cNvPr id="14" name="">
            <a:extLst>
              <a:ext uri="{FF2B5EF4-FFF2-40B4-BE49-F238E27FC236}">
                <ns2:creationId id="{6115AF87-CCB5-467B-B9F6-A73D048B3AA1}"/>
              </a:ext>
            </a:extLst>
          </p:cNvPr>
          <p:cNvSpPr>
            <a:spLocks noGrp="1"/>
          </p:cNvSpPr>
          <p:nvPr/>
        </p:nvSpPr>
        <p:spPr>
          <a:xfrm>
            <a:off x="6848475" y="2647950"/>
            <a:ext cx="1371600" cy="19050"/>
          </a:xfrm>
          <a:prstGeom prst="rect">
            <a:avLst/>
          </a:prstGeom>
          <a:solidFill>
            <a:srgbClr val="228B73"/>
          </a:solidFill>
          <a:ln w="0">
            <a:noFill/>
          </a:ln>
        </p:spPr>
      </p:sp>
      <p:sp>
        <p:nvSpPr>
          <p:cNvPr id="15" name="S13:flow-arrow">
            <a:extLst>
              <a:ext uri="{FF2B5EF4-FFF2-40B4-BE49-F238E27FC236}">
                <ns2:creationId id="{CCA315BD-BCDF-40DB-B79F-19854C48A256}"/>
              </a:ext>
            </a:extLst>
          </p:cNvPr>
          <p:cNvSpPr>
            <a:spLocks noGrp="1"/>
          </p:cNvSpPr>
          <p:nvPr/>
        </p:nvSpPr>
        <p:spPr>
          <a:xfrm>
            <a:off x="8172450" y="24669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1" name=""/>
          <p:cNvPicPr>
            <a:picLocks noChangeAspect="1"/>
          </p:cNvPicPr>
          <p:nvPr/>
        </p:nvPicPr>
        <p:blipFill>
          <a:blip ns3:embed="R0eeeccf2b0a64043"/>
          <a:srcRect l="75000" t="64500" r="0" b="8500"/>
          <a:stretch/>
        </p:blipFill>
        <p:spPr>
          <a:xfrm>
            <a:off x="8962672" y="1990725"/>
            <a:ext cx="1181806" cy="1276350"/>
          </a:xfrm>
          <a:prstGeom prst="rect">
            <a:avLst/>
          </a:prstGeom>
        </p:spPr>
      </p:pic>
      <p:sp>
        <p:nvSpPr>
          <p:cNvPr id="17" name="S13:stage-num">
            <a:extLst>
              <a:ext uri="{FF2B5EF4-FFF2-40B4-BE49-F238E27FC236}">
                <ns2:creationId id="{E4D68D8E-1E8F-4717-A15E-FA4E39BB1540}"/>
              </a:ext>
            </a:extLst>
          </p:cNvPr>
          <p:cNvSpPr>
            <a:spLocks noGrp="1"/>
          </p:cNvSpPr>
          <p:nvPr/>
        </p:nvSpPr>
        <p:spPr>
          <a:xfrm>
            <a:off x="84963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03</a:t>
            </a:r>
          </a:p>
        </p:txBody>
      </p:sp>
      <p:sp>
        <p:nvSpPr>
          <p:cNvPr id="18" name="S13:visual-label">
            <a:extLst>
              <a:ext uri="{FF2B5EF4-FFF2-40B4-BE49-F238E27FC236}">
                <ns2:creationId id="{A36567CA-11F8-423B-90EF-4F8060732BF3}"/>
              </a:ext>
            </a:extLst>
          </p:cNvPr>
          <p:cNvSpPr>
            <a:spLocks noGrp="1"/>
          </p:cNvSpPr>
          <p:nvPr/>
        </p:nvSpPr>
        <p:spPr>
          <a:xfrm>
            <a:off x="92202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첫 사용</a:t>
            </a:r>
          </a:p>
        </p:txBody>
      </p:sp>
      <p:sp>
        <p:nvSpPr>
          <p:cNvPr id="19" name="S13:visual-detail">
            <a:extLst>
              <a:ext uri="{FF2B5EF4-FFF2-40B4-BE49-F238E27FC236}">
                <ns2:creationId id="{50316F4C-3FDA-405D-9B65-6E08CD811712}"/>
              </a:ext>
            </a:extLst>
          </p:cNvPr>
          <p:cNvSpPr>
            <a:spLocks noGrp="1"/>
          </p:cNvSpPr>
          <p:nvPr/>
        </p:nvSpPr>
        <p:spPr>
          <a:xfrm>
            <a:off x="84963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식전 모의과업·7일 무료체험</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종료 후 구독 제안</a:t>
            </a:r>
          </a:p>
        </p:txBody>
      </p:sp>
      <p:sp>
        <p:nvSpPr>
          <p:cNvPr id="20" name="">
            <a:extLst>
              <a:ext uri="{FF2B5EF4-FFF2-40B4-BE49-F238E27FC236}">
                <ns2:creationId id="{9F3901DE-2CD4-4572-AF3C-0A94162DA849}"/>
              </a:ext>
            </a:extLst>
          </p:cNvPr>
          <p:cNvSpPr>
            <a:spLocks noGrp="1"/>
          </p:cNvSpPr>
          <p:nvPr/>
        </p:nvSpPr>
        <p:spPr>
          <a:xfrm>
            <a:off x="609600" y="5400675"/>
            <a:ext cx="10972800" cy="19050"/>
          </a:xfrm>
          <a:prstGeom prst="rect">
            <a:avLst/>
          </a:prstGeom>
          <a:solidFill>
            <a:srgbClr val="CEDAD3"/>
          </a:solidFill>
          <a:ln w="0">
            <a:noFill/>
          </a:ln>
        </p:spPr>
      </p:sp>
      <p:sp>
        <p:nvSpPr>
          <p:cNvPr id="21" name="S13:gtm-owner">
            <a:extLst>
              <a:ext uri="{FF2B5EF4-FFF2-40B4-BE49-F238E27FC236}">
                <ns2:creationId id="{7D034D0A-8BD9-4DC4-BE49-8C3FBB4308B5}"/>
              </a:ext>
            </a:extLst>
          </p:cNvPr>
          <p:cNvSpPr>
            <a:spLocks noGrp="1"/>
          </p:cNvSpPr>
          <p:nvPr/>
        </p:nvSpPr>
        <p:spPr>
          <a:xfrm>
            <a:off x="609600" y="5619750"/>
            <a:ext cx="10972800" cy="314325"/>
          </a:xfrm>
          <a:prstGeom prst="rect">
            <a:avLst/>
          </a:prstGeom>
          <a:noFill/>
          <a:ln w="0">
            <a:noFill/>
          </a:ln>
        </p:spPr>
        <p:txBody>
          <a:bodyPr wrap="square" lIns="0" tIns="0" rIns="0" bIns="0" anchor="t">
            <a:noAutofit/>
          </a:bodyPr>
          <a:lstStyle/>
          <a:p>
            <a:pPr>
              <a:lnSpc>
                <a:spcPct val="112000"/>
              </a:lnSpc>
              <a:buNone/>
              <a:defRPr sz="1725" b="1">
                <a:solidFill>
                  <a:srgbClr val="132C35"/>
                </a:solidFill>
                <a:latin typeface="Pretendard"/>
                <a:ea typeface="Pretendard"/>
                <a:cs typeface="Pretendard"/>
              </a:defRPr>
            </a:pPr>
            <a:r>
              <a:rPr sz="1725" b="1">
                <a:solidFill>
                  <a:srgbClr val="132C35"/>
                </a:solidFill>
                <a:latin typeface="Pretendard"/>
                <a:ea typeface="Pretendard"/>
                <a:cs typeface="Pretendard"/>
              </a:rPr>
              <a:t>제품총괄 후보 · 담당·시작일 확정 필요</a:t>
            </a:r>
          </a:p>
        </p:txBody>
      </p:sp>
      <p:sp>
        <p:nvSpPr>
          <p:cNvPr id="22" name="S13:gtm-limit">
            <a:extLst>
              <a:ext uri="{FF2B5EF4-FFF2-40B4-BE49-F238E27FC236}">
                <ns2:creationId id="{1CAC0B49-F526-4BDE-BE8B-2358B99E96F5}"/>
              </a:ext>
            </a:extLst>
          </p:cNvPr>
          <p:cNvSpPr>
            <a:spLocks noGrp="1"/>
          </p:cNvSpPr>
          <p:nvPr/>
        </p:nvSpPr>
        <p:spPr>
          <a:xfrm>
            <a:off x="609600" y="6000750"/>
            <a:ext cx="10972800" cy="257175"/>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기관 제휴는 협력 예정이며 확보 채널로 집계하지 않음</a:t>
            </a:r>
          </a:p>
        </p:txBody>
      </p:sp>
      <p:sp>
        <p:nvSpPr>
          <p:cNvPr id="23" name="">
            <a:extLst>
              <a:ext uri="{FF2B5EF4-FFF2-40B4-BE49-F238E27FC236}">
                <ns2:creationId id="{4BF7AB87-272B-4B2E-921C-44A751CA2CCF}"/>
              </a:ext>
            </a:extLst>
          </p:cNvPr>
          <p:cNvSpPr>
            <a:spLocks noGrp="1"/>
          </p:cNvSpPr>
          <p:nvPr/>
        </p:nvSpPr>
        <p:spPr>
          <a:xfrm>
            <a:off x="609600" y="6324600"/>
            <a:ext cx="10972800" cy="19050"/>
          </a:xfrm>
          <a:prstGeom prst="rect">
            <a:avLst/>
          </a:prstGeom>
          <a:solidFill>
            <a:srgbClr val="DAD7D0"/>
          </a:solidFill>
          <a:ln w="0">
            <a:noFill/>
          </a:ln>
        </p:spPr>
      </p:sp>
      <p:sp>
        <p:nvSpPr>
          <p:cNvPr id="24" name="S13:source-footer">
            <a:extLst>
              <a:ext uri="{FF2B5EF4-FFF2-40B4-BE49-F238E27FC236}">
                <ns2:creationId id="{C2F66A4B-04C1-4072-91D5-C6A00A8993C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[I15] [I09] [I20]  | 상세 출처: 발표자 노트</a:t>
            </a:r>
          </a:p>
        </p:txBody>
      </p:sp>
      <p:sp>
        <p:nvSpPr>
          <p:cNvPr id="25" name="S13:page">
            <a:extLst>
              <a:ext uri="{FF2B5EF4-FFF2-40B4-BE49-F238E27FC236}">
                <ns2:creationId id="{9E66CA5B-6639-4D60-BCD2-95B03ACA4B1E}"/>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13 / 18</a:t>
            </a:r>
          </a:p>
        </p:txBody>
      </p:sp>
    </p:spTree>
    <p:extLst>
      <p:ext uri="{BB962C8B-B14F-4D97-AF65-F5344CB8AC3E}">
        <ns4:creationId val="688380929"/>
      </p:ext>
    </p:extLst>
  </p:cSld>
</p:sld>
</file>

<file path=ppt/slides/slide14.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9" name="S14:section">
            <a:extLst>
              <a:ext uri="{FF2B5EF4-FFF2-40B4-BE49-F238E27FC236}">
                <ns2:creationId id="{B396CFA8-0175-496F-B9B6-0647CC2108D7}"/>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시장 진입 전략</a:t>
            </a:r>
          </a:p>
        </p:txBody>
      </p:sp>
      <p:sp>
        <p:nvSpPr>
          <p:cNvPr id="2" name="S14:claim-status">
            <a:extLst>
              <a:ext uri="{FF2B5EF4-FFF2-40B4-BE49-F238E27FC236}">
                <ns2:creationId id="{75EA066E-8B13-431D-8147-C089B8EEF901}"/>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4:title">
            <a:extLst>
              <a:ext uri="{FF2B5EF4-FFF2-40B4-BE49-F238E27FC236}">
                <ns2:creationId id="{71E6FFFF-C03A-418B-A5F5-9D9C668B173B}"/>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체험 시작부터 결제까지 분모를 고정한다</a:t>
            </a:r>
          </a:p>
        </p:txBody>
      </p:sp>
      <p:sp>
        <p:nvSpPr>
          <p:cNvPr id="4" name="">
            <a:extLst>
              <a:ext uri="{FF2B5EF4-FFF2-40B4-BE49-F238E27FC236}">
                <ns2:creationId id="{1986A114-905F-4D38-A4B8-60EF08C704C8}"/>
              </a:ext>
            </a:extLst>
          </p:cNvPr>
          <p:cNvSpPr>
            <a:spLocks noGrp="1"/>
          </p:cNvSpPr>
          <p:nvPr/>
        </p:nvSpPr>
        <p:spPr>
          <a:xfrm>
            <a:off x="609600" y="1809750"/>
            <a:ext cx="10972800" cy="4210050"/>
          </a:xfrm>
          <a:prstGeom prst="rect">
            <a:avLst/>
          </a:prstGeom>
          <a:solidFill>
            <a:srgbClr val="F4F2EB"/>
          </a:solidFill>
          <a:ln w="9525">
            <a:solidFill>
              <a:srgbClr val="F4F2EB"/>
            </a:solidFill>
          </a:ln>
        </p:spPr>
      </p:sp>
      <p:sp>
        <p:nvSpPr>
          <p:cNvPr id="5" name="">
            <a:extLst>
              <a:ext uri="{FF2B5EF4-FFF2-40B4-BE49-F238E27FC236}">
                <ns2:creationId id="{4F11A84A-9944-4725-B08A-064F9EBBFE98}"/>
              </a:ext>
            </a:extLst>
          </p:cNvPr>
          <p:cNvSpPr>
            <a:spLocks noGrp="1"/>
          </p:cNvSpPr>
          <p:nvPr/>
        </p:nvSpPr>
        <p:spPr>
          <a:xfrm>
            <a:off x="609600" y="1933575"/>
            <a:ext cx="2095500" cy="1371600"/>
          </a:xfrm>
          <a:prstGeom prst="rect">
            <a:avLst/>
          </a:prstGeom>
          <a:solidFill>
            <a:srgbClr val="132C35"/>
          </a:solidFill>
          <a:ln w="9525">
            <a:solidFill>
              <a:srgbClr val="132C35"/>
            </a:solidFill>
          </a:ln>
        </p:spPr>
      </p:sp>
      <p:pic>
        <p:nvPicPr>
          <p:cNvPr id="34" name=""/>
          <p:cNvPicPr>
            <a:picLocks noChangeAspect="1"/>
          </p:cNvPicPr>
          <p:nvPr/>
        </p:nvPicPr>
        <p:blipFill>
          <a:blip ns3:embed="Rcaee4de9ac314dfb"/>
          <a:srcRect l="0" t="38500" r="75000" b="36500"/>
          <a:stretch/>
        </p:blipFill>
        <p:spPr>
          <a:xfrm>
            <a:off x="800100" y="2095500"/>
            <a:ext cx="257175" cy="257175"/>
          </a:xfrm>
          <a:prstGeom prst="rect">
            <a:avLst/>
          </a:prstGeom>
        </p:spPr>
      </p:pic>
      <p:sp>
        <p:nvSpPr>
          <p:cNvPr id="7" name="S14:S14:start-title">
            <a:extLst>
              <a:ext uri="{FF2B5EF4-FFF2-40B4-BE49-F238E27FC236}">
                <ns2:creationId id="{923DAD33-1E7C-4A92-9643-019ACD1CB7C2}"/>
              </a:ext>
            </a:extLst>
          </p:cNvPr>
          <p:cNvSpPr>
            <a:spLocks noGrp="1"/>
          </p:cNvSpPr>
          <p:nvPr/>
        </p:nvSpPr>
        <p:spPr>
          <a:xfrm>
            <a:off x="1143000" y="2076450"/>
            <a:ext cx="1390650" cy="342900"/>
          </a:xfrm>
          <a:prstGeom prst="rect">
            <a:avLst/>
          </a:prstGeom>
          <a:noFill/>
          <a:ln w="0">
            <a:noFill/>
          </a:ln>
        </p:spPr>
        <p:txBody>
          <a:bodyPr wrap="square" lIns="0" tIns="0" rIns="0" bIns="0" anchor="t">
            <a:noAutofit/>
          </a:bodyPr>
          <a:lstStyle/>
          <a:p>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체험 시작자</a:t>
            </a:r>
          </a:p>
        </p:txBody>
      </p:sp>
      <p:sp>
        <p:nvSpPr>
          <p:cNvPr id="8" name="S14:S14:start-condition">
            <a:extLst>
              <a:ext uri="{FF2B5EF4-FFF2-40B4-BE49-F238E27FC236}">
                <ns2:creationId id="{4CEC005D-8414-45D1-8FE1-4A08074826DB}"/>
              </a:ext>
            </a:extLst>
          </p:cNvPr>
          <p:cNvSpPr>
            <a:spLocks noGrp="1"/>
          </p:cNvSpPr>
          <p:nvPr/>
        </p:nvSpPr>
        <p:spPr>
          <a:xfrm>
            <a:off x="809625" y="2571750"/>
            <a:ext cx="1743075" cy="571500"/>
          </a:xfrm>
          <a:prstGeom prst="rect">
            <a:avLst/>
          </a:prstGeom>
          <a:noFill/>
          <a:ln w="0">
            <a:noFill/>
          </a:ln>
        </p:spPr>
        <p:txBody>
          <a:bodyPr wrap="square" lIns="0" tIns="0" rIns="0" bIns="0" anchor="t">
            <a:noAutofit/>
          </a:bodyPr>
          <a:lstStyle/>
          <a:p>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7일 무료체험</a:t>
            </a:r>
          </a:p>
          <a:p>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인원 실측 예정</a:t>
            </a:r>
          </a:p>
        </p:txBody>
      </p:sp>
      <p:sp>
        <p:nvSpPr>
          <p:cNvPr id="9" name="">
            <a:extLst>
              <a:ext uri="{FF2B5EF4-FFF2-40B4-BE49-F238E27FC236}">
                <ns2:creationId id="{8FDF523A-5062-4736-B44D-0FB4296B2895}"/>
              </a:ext>
            </a:extLst>
          </p:cNvPr>
          <p:cNvSpPr>
            <a:spLocks noGrp="1"/>
          </p:cNvSpPr>
          <p:nvPr/>
        </p:nvSpPr>
        <p:spPr>
          <a:xfrm>
            <a:off x="2705100" y="2647950"/>
            <a:ext cx="314325" cy="19050"/>
          </a:xfrm>
          <a:prstGeom prst="rect">
            <a:avLst/>
          </a:prstGeom>
          <a:solidFill>
            <a:srgbClr val="228B73"/>
          </a:solidFill>
          <a:ln w="0">
            <a:noFill/>
          </a:ln>
        </p:spPr>
      </p:sp>
      <p:sp>
        <p:nvSpPr>
          <p:cNvPr id="10" name="">
            <a:extLst>
              <a:ext uri="{FF2B5EF4-FFF2-40B4-BE49-F238E27FC236}">
                <ns2:creationId id="{675BBF98-1A89-4F2F-976F-EB00AFD1447A}"/>
              </a:ext>
            </a:extLst>
          </p:cNvPr>
          <p:cNvSpPr>
            <a:spLocks noGrp="1"/>
          </p:cNvSpPr>
          <p:nvPr/>
        </p:nvSpPr>
        <p:spPr>
          <a:xfrm>
            <a:off x="3000375" y="2209800"/>
            <a:ext cx="19050" cy="895350"/>
          </a:xfrm>
          <a:prstGeom prst="rect">
            <a:avLst/>
          </a:prstGeom>
          <a:solidFill>
            <a:srgbClr val="228B73"/>
          </a:solidFill>
          <a:ln w="9525">
            <a:solidFill>
              <a:srgbClr val="228B73"/>
            </a:solidFill>
          </a:ln>
        </p:spPr>
      </p:sp>
      <p:sp>
        <p:nvSpPr>
          <p:cNvPr id="11" name="">
            <a:extLst>
              <a:ext uri="{FF2B5EF4-FFF2-40B4-BE49-F238E27FC236}">
                <ns2:creationId id="{0A9DF5D4-8FD9-4FEB-93CD-F6D646B8A7B5}"/>
              </a:ext>
            </a:extLst>
          </p:cNvPr>
          <p:cNvSpPr>
            <a:spLocks noGrp="1"/>
          </p:cNvSpPr>
          <p:nvPr/>
        </p:nvSpPr>
        <p:spPr>
          <a:xfrm>
            <a:off x="3019425" y="2209800"/>
            <a:ext cx="323850" cy="19050"/>
          </a:xfrm>
          <a:prstGeom prst="rect">
            <a:avLst/>
          </a:prstGeom>
          <a:solidFill>
            <a:srgbClr val="228B73"/>
          </a:solidFill>
          <a:ln w="0">
            <a:noFill/>
          </a:ln>
        </p:spPr>
      </p:sp>
      <p:sp>
        <p:nvSpPr>
          <p:cNvPr id="12" name="">
            <a:extLst>
              <a:ext uri="{FF2B5EF4-FFF2-40B4-BE49-F238E27FC236}">
                <ns2:creationId id="{BF1778AE-E8E4-4616-8895-A5CBE1CF6E57}"/>
              </a:ext>
            </a:extLst>
          </p:cNvPr>
          <p:cNvSpPr>
            <a:spLocks noGrp="1"/>
          </p:cNvSpPr>
          <p:nvPr/>
        </p:nvSpPr>
        <p:spPr>
          <a:xfrm>
            <a:off x="3019425" y="3105150"/>
            <a:ext cx="323850" cy="19050"/>
          </a:xfrm>
          <a:prstGeom prst="rect">
            <a:avLst/>
          </a:prstGeom>
          <a:solidFill>
            <a:srgbClr val="228B73"/>
          </a:solidFill>
          <a:ln w="0">
            <a:noFill/>
          </a:ln>
        </p:spPr>
      </p:sp>
      <p:pic>
        <p:nvPicPr>
          <p:cNvPr id="41" name=""/>
          <p:cNvPicPr>
            <a:picLocks noChangeAspect="1"/>
          </p:cNvPicPr>
          <p:nvPr/>
        </p:nvPicPr>
        <p:blipFill>
          <a:blip ns3:embed="R657911b54b5c4bfb"/>
          <a:srcRect l="0" t="10000" r="75000" b="63000"/>
          <a:stretch/>
        </p:blipFill>
        <p:spPr>
          <a:xfrm>
            <a:off x="3486150" y="1943100"/>
            <a:ext cx="238125" cy="257175"/>
          </a:xfrm>
          <a:prstGeom prst="rect">
            <a:avLst/>
          </a:prstGeom>
        </p:spPr>
      </p:pic>
      <p:sp>
        <p:nvSpPr>
          <p:cNvPr id="14" name="S14:S14:d7-title">
            <a:extLst>
              <a:ext uri="{FF2B5EF4-FFF2-40B4-BE49-F238E27FC236}">
                <ns2:creationId id="{44D6E4AD-E5C5-442B-B709-8775DE92C070}"/>
              </a:ext>
            </a:extLst>
          </p:cNvPr>
          <p:cNvSpPr>
            <a:spLocks noGrp="1"/>
          </p:cNvSpPr>
          <p:nvPr/>
        </p:nvSpPr>
        <p:spPr>
          <a:xfrm>
            <a:off x="3848100" y="1914525"/>
            <a:ext cx="3181350" cy="3429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D7 사진 제출</a:t>
            </a:r>
          </a:p>
        </p:txBody>
      </p:sp>
      <p:sp>
        <p:nvSpPr>
          <p:cNvPr id="15" name="S14:S14:d7-denominator">
            <a:extLst>
              <a:ext uri="{FF2B5EF4-FFF2-40B4-BE49-F238E27FC236}">
                <ns2:creationId id="{CB22D79E-CD85-490D-9336-9AA068B60D94}"/>
              </a:ext>
            </a:extLst>
          </p:cNvPr>
          <p:cNvSpPr>
            <a:spLocks noGrp="1"/>
          </p:cNvSpPr>
          <p:nvPr/>
        </p:nvSpPr>
        <p:spPr>
          <a:xfrm>
            <a:off x="3848100" y="2333625"/>
            <a:ext cx="3381375" cy="295275"/>
          </a:xfrm>
          <a:prstGeom prst="rect">
            <a:avLst/>
          </a:prstGeom>
          <a:noFill/>
          <a:ln w="0">
            <a:noFill/>
          </a:ln>
        </p:spPr>
        <p:txBody>
          <a:bodyPr wrap="square" lIns="0" tIns="0" rIns="0" bIns="0" anchor="t">
            <a:noAutofit/>
          </a:bodyPr>
          <a:lstStyle/>
          <a:p>
            <a:pPr>
              <a:lnSpc>
                <a:spcPct val="112000"/>
              </a:lnSpc>
              <a:buNone/>
              <a:defRPr sz="1575" b="0">
                <a:solidFill>
                  <a:srgbClr val="56706F"/>
                </a:solidFill>
                <a:latin typeface="Pretendard"/>
                <a:ea typeface="Pretendard"/>
                <a:cs typeface="Pretendard"/>
              </a:defRPr>
            </a:pPr>
            <a:r>
              <a:rPr sz="1575" b="0">
                <a:solidFill>
                  <a:srgbClr val="56706F"/>
                </a:solidFill>
                <a:latin typeface="Pretendard"/>
                <a:ea typeface="Pretendard"/>
                <a:cs typeface="Pretendard"/>
              </a:rPr>
              <a:t>분모: 체험 시작자</a:t>
            </a:r>
          </a:p>
        </p:txBody>
      </p:sp>
      <p:sp>
        <p:nvSpPr>
          <p:cNvPr id="16" name="S14:S14:d7-threshold">
            <a:extLst>
              <a:ext uri="{FF2B5EF4-FFF2-40B4-BE49-F238E27FC236}">
                <ns2:creationId id="{F680C78C-7F08-46A3-B98F-8F4869E36082}"/>
              </a:ext>
            </a:extLst>
          </p:cNvPr>
          <p:cNvSpPr>
            <a:spLocks noGrp="1"/>
          </p:cNvSpPr>
          <p:nvPr/>
        </p:nvSpPr>
        <p:spPr>
          <a:xfrm>
            <a:off x="7858125" y="1895475"/>
            <a:ext cx="1895475" cy="609600"/>
          </a:xfrm>
          <a:prstGeom prst="rect">
            <a:avLst/>
          </a:prstGeom>
          <a:noFill/>
          <a:ln w="0">
            <a:noFill/>
          </a:ln>
        </p:spPr>
        <p:txBody>
          <a:bodyPr wrap="square" lIns="0" tIns="0" rIns="0" bIns="0" anchor="t">
            <a:noAutofit/>
          </a:bodyPr>
          <a:lstStyle/>
          <a:p>
            <a:pPr>
              <a:lnSpc>
                <a:spcPct val="112000"/>
              </a:lnSpc>
              <a:buNone/>
              <a:defRPr sz="3525" b="1">
                <a:solidFill>
                  <a:srgbClr val="228B73"/>
                </a:solidFill>
                <a:latin typeface="Pretendard"/>
                <a:ea typeface="Pretendard"/>
                <a:cs typeface="Pretendard"/>
              </a:defRPr>
            </a:pPr>
            <a:r>
              <a:rPr sz="3525" b="1">
                <a:solidFill>
                  <a:srgbClr val="228B73"/>
                </a:solidFill>
                <a:latin typeface="Pretendard"/>
                <a:ea typeface="Pretendard"/>
                <a:cs typeface="Pretendard"/>
              </a:rPr>
              <a:t>≥35%</a:t>
            </a:r>
          </a:p>
        </p:txBody>
      </p:sp>
      <p:sp>
        <p:nvSpPr>
          <p:cNvPr id="17" name="S14:S14:d7-status">
            <a:extLst>
              <a:ext uri="{FF2B5EF4-FFF2-40B4-BE49-F238E27FC236}">
                <ns2:creationId id="{B93D9F23-6664-4C5A-9EB7-050F4CCC180E}"/>
              </a:ext>
            </a:extLst>
          </p:cNvPr>
          <p:cNvSpPr>
            <a:spLocks noGrp="1"/>
          </p:cNvSpPr>
          <p:nvPr/>
        </p:nvSpPr>
        <p:spPr>
          <a:xfrm>
            <a:off x="9934575" y="1981200"/>
            <a:ext cx="1647825" cy="523875"/>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가설 기준</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실측값 아님</a:t>
            </a:r>
          </a:p>
        </p:txBody>
      </p:sp>
      <p:sp>
        <p:nvSpPr>
          <p:cNvPr id="18" name="">
            <a:extLst>
              <a:ext uri="{FF2B5EF4-FFF2-40B4-BE49-F238E27FC236}">
                <ns2:creationId id="{8ACA4DFB-A0E5-49E7-B967-1683B318B4CB}"/>
              </a:ext>
            </a:extLst>
          </p:cNvPr>
          <p:cNvSpPr>
            <a:spLocks noGrp="1"/>
          </p:cNvSpPr>
          <p:nvPr/>
        </p:nvSpPr>
        <p:spPr>
          <a:xfrm>
            <a:off x="3476625" y="2705100"/>
            <a:ext cx="8105775" cy="19050"/>
          </a:xfrm>
          <a:prstGeom prst="rect">
            <a:avLst/>
          </a:prstGeom>
          <a:solidFill>
            <a:srgbClr val="CEDAD3"/>
          </a:solidFill>
          <a:ln w="0">
            <a:noFill/>
          </a:ln>
        </p:spPr>
      </p:sp>
      <p:pic>
        <p:nvPicPr>
          <p:cNvPr id="47" name=""/>
          <p:cNvPicPr>
            <a:picLocks noChangeAspect="1"/>
          </p:cNvPicPr>
          <p:nvPr/>
        </p:nvPicPr>
        <p:blipFill>
          <a:blip ns3:embed="Rca76491538884578"/>
          <a:srcRect l="0" t="64500" r="75000" b="8500"/>
          <a:stretch/>
        </p:blipFill>
        <p:spPr>
          <a:xfrm>
            <a:off x="3486150" y="2857500"/>
            <a:ext cx="238125" cy="257175"/>
          </a:xfrm>
          <a:prstGeom prst="rect">
            <a:avLst/>
          </a:prstGeom>
        </p:spPr>
      </p:pic>
      <p:sp>
        <p:nvSpPr>
          <p:cNvPr id="20" name="S14:S14:payment-title">
            <a:extLst>
              <a:ext uri="{FF2B5EF4-FFF2-40B4-BE49-F238E27FC236}">
                <ns2:creationId id="{EDBA909A-933F-4511-A160-4D4691E46734}"/>
              </a:ext>
            </a:extLst>
          </p:cNvPr>
          <p:cNvSpPr>
            <a:spLocks noGrp="1"/>
          </p:cNvSpPr>
          <p:nvPr/>
        </p:nvSpPr>
        <p:spPr>
          <a:xfrm>
            <a:off x="3848100" y="2809875"/>
            <a:ext cx="366712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종료설문 → 결제 제안</a:t>
            </a:r>
          </a:p>
        </p:txBody>
      </p:sp>
      <p:sp>
        <p:nvSpPr>
          <p:cNvPr id="21" name="S14:S14:payment-denominator">
            <a:extLst>
              <a:ext uri="{FF2B5EF4-FFF2-40B4-BE49-F238E27FC236}">
                <ns2:creationId id="{16576FE3-99DE-4E17-A4C4-29C517258B7B}"/>
              </a:ext>
            </a:extLst>
          </p:cNvPr>
          <p:cNvSpPr>
            <a:spLocks noGrp="1"/>
          </p:cNvSpPr>
          <p:nvPr/>
        </p:nvSpPr>
        <p:spPr>
          <a:xfrm>
            <a:off x="3848100" y="3200400"/>
            <a:ext cx="3733800" cy="29527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분모: 7일 종료설문 제출자</a:t>
            </a:r>
          </a:p>
        </p:txBody>
      </p:sp>
      <p:sp>
        <p:nvSpPr>
          <p:cNvPr id="22" name="S14:S14:payment-threshold">
            <a:extLst>
              <a:ext uri="{FF2B5EF4-FFF2-40B4-BE49-F238E27FC236}">
                <ns2:creationId id="{689A870A-4A0C-4698-9856-EE2EB9B9D4A6}"/>
              </a:ext>
            </a:extLst>
          </p:cNvPr>
          <p:cNvSpPr>
            <a:spLocks noGrp="1"/>
          </p:cNvSpPr>
          <p:nvPr/>
        </p:nvSpPr>
        <p:spPr>
          <a:xfrm>
            <a:off x="7858125" y="2781300"/>
            <a:ext cx="1895475" cy="609600"/>
          </a:xfrm>
          <a:prstGeom prst="rect">
            <a:avLst/>
          </a:prstGeom>
          <a:noFill/>
          <a:ln w="0">
            <a:noFill/>
          </a:ln>
        </p:spPr>
        <p:txBody>
          <a:bodyPr wrap="square" lIns="0" tIns="0" rIns="0" bIns="0" anchor="t">
            <a:noAutofit/>
          </a:bodyPr>
          <a:lstStyle/>
          <a:p>
            <a:pPr>
              <a:lnSpc>
                <a:spcPct val="112000"/>
              </a:lnSpc>
              <a:buNone/>
              <a:defRPr sz="3525" b="1">
                <a:solidFill>
                  <a:srgbClr val="228B73"/>
                </a:solidFill>
                <a:latin typeface="Pretendard"/>
                <a:ea typeface="Pretendard"/>
                <a:cs typeface="Pretendard"/>
              </a:defRPr>
            </a:pPr>
            <a:r>
              <a:rPr sz="3525" b="1">
                <a:solidFill>
                  <a:srgbClr val="228B73"/>
                </a:solidFill>
                <a:latin typeface="Pretendard"/>
                <a:ea typeface="Pretendard"/>
                <a:cs typeface="Pretendard"/>
              </a:rPr>
              <a:t>≥10%</a:t>
            </a:r>
          </a:p>
        </p:txBody>
      </p:sp>
      <p:sp>
        <p:nvSpPr>
          <p:cNvPr id="23" name="S14:S14:payment-status">
            <a:extLst>
              <a:ext uri="{FF2B5EF4-FFF2-40B4-BE49-F238E27FC236}">
                <ns2:creationId id="{E1D9418B-EE79-4384-9B5D-6FB037F81D91}"/>
              </a:ext>
            </a:extLst>
          </p:cNvPr>
          <p:cNvSpPr>
            <a:spLocks noGrp="1"/>
          </p:cNvSpPr>
          <p:nvPr/>
        </p:nvSpPr>
        <p:spPr>
          <a:xfrm>
            <a:off x="9934575" y="2867025"/>
            <a:ext cx="1647825" cy="523875"/>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가설 기준</a:t>
            </a:r>
          </a:p>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팀 확정 전 제안</a:t>
            </a:r>
          </a:p>
        </p:txBody>
      </p:sp>
      <p:sp>
        <p:nvSpPr>
          <p:cNvPr id="24" name="S14:S14:full-cohort-check">
            <a:extLst>
              <a:ext uri="{FF2B5EF4-FFF2-40B4-BE49-F238E27FC236}">
                <ns2:creationId id="{40B44342-A032-4C9C-8B20-E7B304DE5DCE}"/>
              </a:ext>
            </a:extLst>
          </p:cNvPr>
          <p:cNvSpPr>
            <a:spLocks noGrp="1"/>
          </p:cNvSpPr>
          <p:nvPr/>
        </p:nvSpPr>
        <p:spPr>
          <a:xfrm>
            <a:off x="609600" y="3552825"/>
            <a:ext cx="10972800" cy="24765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모집·시작·종료설문·결제 인원 분리 · 시작자 전체 결제율·식전 열람·지연도 기록</a:t>
            </a:r>
          </a:p>
        </p:txBody>
      </p:sp>
      <p:graphicFrame>
        <p:nvGraphicFramePr>
          <p:cNvPr id="53" name=""/>
          <p:cNvGraphicFramePr/>
          <p:nvPr/>
        </p:nvGraphicFramePr>
        <p:xfrm>
          <a:off x="609600" y="3857625"/>
          <a:ext cx="10972800" cy="2047875"/>
        </p:xfrm>
        <a:graphic>
          <a:graphicData uri="http://schemas.openxmlformats.org/drawingml/2006/table">
            <a:tbl>
              <a:tblPr/>
              <a:tblGrid>
                <a:gridCol w="3657600"/>
                <a:gridCol w="3657600"/>
                <a:gridCol w="3657600"/>
              </a:tblGrid>
              <a:tr h="511969">
                <a:tc>
                  <a:txBody>
                    <a:bodyPr wrap="square">
                      <a:noAutofit/>
                    </a:bodyPr>
                    <a:lstStyle/>
                    <a:p>
                      <a:r>
                        <a:rPr sz="1500" b="1">
                          <a:solidFill>
                            <a:srgbClr val="FFFFFF"/>
                          </a:solidFill>
                          <a:latin typeface="Pretendard"/>
                          <a:ea typeface="Pretendard"/>
                          <a:cs typeface="Pretendard"/>
                        </a:rPr>
                        <a:t>단계</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분모·정의</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가설 기준</a:t>
                      </a:r>
                    </a:p>
                  </a:txBody>
                  <a:tcPr marL="133350" marR="133350" marT="76200" marB="76200" anchor="ctr">
                    <a:solidFill>
                      <a:srgbClr val="132C35"/>
                    </a:solidFill>
                  </a:tcPr>
                </a:tc>
              </a:tr>
              <a:tr h="511969">
                <a:tc>
                  <a:txBody>
                    <a:bodyPr wrap="square">
                      <a:noAutofit/>
                    </a:bodyPr>
                    <a:lstStyle/>
                    <a:p>
                      <a:r>
                        <a:rPr sz="1500" b="1">
                          <a:solidFill>
                            <a:srgbClr val="132C35"/>
                          </a:solidFill>
                          <a:latin typeface="Pretendard"/>
                          <a:ea typeface="Pretendard"/>
                          <a:cs typeface="Pretendard"/>
                        </a:rPr>
                        <a:t>D7 사진 제출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체험 시작자 기준</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35% 이상</a:t>
                      </a:r>
                    </a:p>
                  </a:txBody>
                  <a:tcPr marL="133350" marR="133350" marT="76200" marB="76200" anchor="ctr">
                    <a:solidFill>
                      <a:srgbClr val="FFFFFF"/>
                    </a:solidFill>
                  </a:tcPr>
                </a:tc>
              </a:tr>
              <a:tr h="511969">
                <a:tc>
                  <a:txBody>
                    <a:bodyPr wrap="square">
                      <a:noAutofit/>
                    </a:bodyPr>
                    <a:lstStyle/>
                    <a:p>
                      <a:r>
                        <a:rPr sz="1500" b="1">
                          <a:solidFill>
                            <a:srgbClr val="132C35"/>
                          </a:solidFill>
                          <a:latin typeface="Pretendard"/>
                          <a:ea typeface="Pretendard"/>
                          <a:cs typeface="Pretendard"/>
                        </a:rPr>
                        <a:t>유료 전환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7일 종료설문 제출자</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10% 이상</a:t>
                      </a:r>
                    </a:p>
                  </a:txBody>
                  <a:tcPr marL="133350" marR="133350" marT="76200" marB="76200" anchor="ctr">
                    <a:solidFill>
                      <a:srgbClr val="FFFFFF"/>
                    </a:solidFill>
                  </a:tcPr>
                </a:tc>
              </a:tr>
              <a:tr h="511969">
                <a:tc>
                  <a:txBody>
                    <a:bodyPr wrap="square">
                      <a:noAutofit/>
                    </a:bodyPr>
                    <a:lstStyle/>
                    <a:p>
                      <a:r>
                        <a:rPr sz="1500" b="1">
                          <a:solidFill>
                            <a:srgbClr val="132C35"/>
                          </a:solidFill>
                          <a:latin typeface="Pretendard"/>
                          <a:ea typeface="Pretendard"/>
                          <a:cs typeface="Pretendard"/>
                        </a:rPr>
                        <a:t>중단·환불</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3일 미기록·환불 별도</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원인 함께 기록</a:t>
                      </a:r>
                    </a:p>
                  </a:txBody>
                  <a:tcPr marL="133350" marR="133350" marT="76200" marB="76200" anchor="ctr">
                    <a:solidFill>
                      <a:srgbClr val="FFFFFF"/>
                    </a:solidFill>
                  </a:tcPr>
                </a:tc>
              </a:tr>
            </a:tbl>
          </a:graphicData>
        </a:graphic>
      </p:graphicFrame>
      <p:sp>
        <p:nvSpPr>
          <p:cNvPr id="26" name="">
            <a:extLst>
              <a:ext uri="{FF2B5EF4-FFF2-40B4-BE49-F238E27FC236}">
                <ns2:creationId id="{AE921D45-58C4-45C5-A356-4C6FB45373A8}"/>
              </a:ext>
            </a:extLst>
          </p:cNvPr>
          <p:cNvSpPr>
            <a:spLocks noGrp="1"/>
          </p:cNvSpPr>
          <p:nvPr/>
        </p:nvSpPr>
        <p:spPr>
          <a:xfrm>
            <a:off x="609600" y="6324600"/>
            <a:ext cx="10972800" cy="19050"/>
          </a:xfrm>
          <a:prstGeom prst="rect">
            <a:avLst/>
          </a:prstGeom>
          <a:solidFill>
            <a:srgbClr val="DAD7D0"/>
          </a:solidFill>
          <a:ln w="0">
            <a:noFill/>
          </a:ln>
        </p:spPr>
      </p:sp>
      <p:sp>
        <p:nvSpPr>
          <p:cNvPr id="27" name="S14:source-footer">
            <a:extLst>
              <a:ext uri="{FF2B5EF4-FFF2-40B4-BE49-F238E27FC236}">
                <ns2:creationId id="{FF29C8D5-5468-472D-B9D9-A8D676B5DA02}"/>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[I39] [I09]  | 상세 출처: 발표자 노트</a:t>
            </a:r>
          </a:p>
        </p:txBody>
      </p:sp>
      <p:sp>
        <p:nvSpPr>
          <p:cNvPr id="28" name="S14:page">
            <a:extLst>
              <a:ext uri="{FF2B5EF4-FFF2-40B4-BE49-F238E27FC236}">
                <ns2:creationId id="{B629C530-C80F-471C-B5DD-B4B1B89CB808}"/>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14 / 18</a:t>
            </a:r>
          </a:p>
        </p:txBody>
      </p:sp>
    </p:spTree>
    <p:extLst>
      <p:ext uri="{BB962C8B-B14F-4D97-AF65-F5344CB8AC3E}">
        <ns4:creationId val="1632035339"/>
      </p:ext>
    </p:extLst>
  </p:cSld>
</p:sld>
</file>

<file path=ppt/slides/slide1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3" name="S15:section">
            <a:extLst>
              <a:ext uri="{FF2B5EF4-FFF2-40B4-BE49-F238E27FC236}">
                <ns2:creationId id="{EE465AEB-A04D-432A-B28E-84DF330FD094}"/>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성장 전략</a:t>
            </a:r>
          </a:p>
        </p:txBody>
      </p:sp>
      <p:sp>
        <p:nvSpPr>
          <p:cNvPr id="2" name="S15:claim-status">
            <a:extLst>
              <a:ext uri="{FF2B5EF4-FFF2-40B4-BE49-F238E27FC236}">
                <ns2:creationId id="{AD82AFCE-5B42-41E6-842D-83EF4F24DF0C}"/>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5:title">
            <a:extLst>
              <a:ext uri="{FF2B5EF4-FFF2-40B4-BE49-F238E27FC236}">
                <ns2:creationId id="{B0A22781-B37F-4A03-8AB8-B8310FFEF054}"/>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유지와 결제 확인 후 채널·고객군을 확장한다</a:t>
            </a:r>
          </a:p>
        </p:txBody>
      </p:sp>
      <p:sp>
        <p:nvSpPr>
          <p:cNvPr id="4" name="S15:S15:label">
            <a:extLst>
              <a:ext uri="{FF2B5EF4-FFF2-40B4-BE49-F238E27FC236}">
                <ns2:creationId id="{67B40487-8E4C-4173-A8E3-F9A4E5E20E38}"/>
              </a:ext>
            </a:extLst>
          </p:cNvPr>
          <p:cNvSpPr>
            <a:spLocks noGrp="1"/>
          </p:cNvSpPr>
          <p:nvPr/>
        </p:nvSpPr>
        <p:spPr>
          <a:xfrm>
            <a:off x="609600" y="1847850"/>
            <a:ext cx="7620000" cy="295275"/>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검증 뒤 확장 계획</a:t>
            </a:r>
          </a:p>
        </p:txBody>
      </p:sp>
      <p:sp>
        <p:nvSpPr>
          <p:cNvPr id="5" name="S15:S15:label">
            <a:extLst>
              <a:ext uri="{FF2B5EF4-FFF2-40B4-BE49-F238E27FC236}">
                <ns2:creationId id="{E7D982CC-244F-4A98-AF56-16D5F44915F3}"/>
              </a:ext>
            </a:extLst>
          </p:cNvPr>
          <p:cNvSpPr>
            <a:spLocks noGrp="1"/>
          </p:cNvSpPr>
          <p:nvPr/>
        </p:nvSpPr>
        <p:spPr>
          <a:xfrm>
            <a:off x="609600" y="2324100"/>
            <a:ext cx="26670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유지 확인</a:t>
            </a:r>
          </a:p>
        </p:txBody>
      </p:sp>
      <p:sp>
        <p:nvSpPr>
          <p:cNvPr id="6" name="S15:S15:label">
            <a:extLst>
              <a:ext uri="{FF2B5EF4-FFF2-40B4-BE49-F238E27FC236}">
                <ns2:creationId id="{821AA286-DD0D-4637-B4E5-DAB1D6C64A7C}"/>
              </a:ext>
            </a:extLst>
          </p:cNvPr>
          <p:cNvSpPr>
            <a:spLocks noGrp="1"/>
          </p:cNvSpPr>
          <p:nvPr/>
        </p:nvSpPr>
        <p:spPr>
          <a:xfrm>
            <a:off x="4133850" y="2324100"/>
            <a:ext cx="28575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채널 반복</a:t>
            </a:r>
          </a:p>
        </p:txBody>
      </p:sp>
      <p:sp>
        <p:nvSpPr>
          <p:cNvPr id="7" name="S15:S15:label">
            <a:extLst>
              <a:ext uri="{FF2B5EF4-FFF2-40B4-BE49-F238E27FC236}">
                <ns2:creationId id="{26BEC3E8-6047-4B44-8D3C-9CF20B881427}"/>
              </a:ext>
            </a:extLst>
          </p:cNvPr>
          <p:cNvSpPr>
            <a:spLocks noGrp="1"/>
          </p:cNvSpPr>
          <p:nvPr/>
        </p:nvSpPr>
        <p:spPr>
          <a:xfrm>
            <a:off x="8277225" y="2324100"/>
            <a:ext cx="32385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고객군 확대</a:t>
            </a:r>
          </a:p>
        </p:txBody>
      </p:sp>
      <p:sp>
        <p:nvSpPr>
          <p:cNvPr id="8" name="">
            <a:extLst>
              <a:ext uri="{FF2B5EF4-FFF2-40B4-BE49-F238E27FC236}">
                <ns2:creationId id="{B237AE9F-FC48-493D-A98B-E1617B78EDB6}"/>
              </a:ext>
            </a:extLst>
          </p:cNvPr>
          <p:cNvSpPr>
            <a:spLocks noGrp="1"/>
          </p:cNvSpPr>
          <p:nvPr/>
        </p:nvSpPr>
        <p:spPr>
          <a:xfrm>
            <a:off x="914400" y="2914650"/>
            <a:ext cx="876300" cy="876300"/>
          </a:xfrm>
          <a:prstGeom prst="ellipse">
            <a:avLst/>
          </a:prstGeom>
          <a:solidFill>
            <a:srgbClr val="A9DFCB"/>
          </a:solidFill>
          <a:ln w="0">
            <a:noFill/>
          </a:ln>
        </p:spPr>
      </p:sp>
      <p:pic>
        <p:nvPicPr>
          <p:cNvPr id="41" name=""/>
          <p:cNvPicPr>
            <a:picLocks noChangeAspect="1"/>
          </p:cNvPicPr>
          <p:nvPr/>
        </p:nvPicPr>
        <p:blipFill>
          <a:blip ns3:embed="R1b70717b2a85436f"/>
          <a:srcRect l="51300" t="64500" r="25000" b="8500"/>
          <a:stretch/>
        </p:blipFill>
        <p:spPr>
          <a:xfrm>
            <a:off x="1160251" y="3133725"/>
            <a:ext cx="384598" cy="438150"/>
          </a:xfrm>
          <a:prstGeom prst="rect">
            <a:avLst/>
          </a:prstGeom>
        </p:spPr>
      </p:pic>
      <p:sp>
        <p:nvSpPr>
          <p:cNvPr id="10" name="">
            <a:extLst>
              <a:ext uri="{FF2B5EF4-FFF2-40B4-BE49-F238E27FC236}">
                <ns2:creationId id="{26E23268-4FF0-4443-85C0-F28945CDB557}"/>
              </a:ext>
            </a:extLst>
          </p:cNvPr>
          <p:cNvSpPr>
            <a:spLocks noGrp="1"/>
          </p:cNvSpPr>
          <p:nvPr/>
        </p:nvSpPr>
        <p:spPr>
          <a:xfrm>
            <a:off x="4552950" y="2914650"/>
            <a:ext cx="876300" cy="876300"/>
          </a:xfrm>
          <a:prstGeom prst="ellipse">
            <a:avLst/>
          </a:prstGeom>
          <a:solidFill>
            <a:srgbClr val="A9DFCB"/>
          </a:solidFill>
          <a:ln w="0">
            <a:noFill/>
          </a:ln>
        </p:spPr>
      </p:sp>
      <p:pic>
        <p:nvPicPr>
          <p:cNvPr id="43" name=""/>
          <p:cNvPicPr>
            <a:picLocks noChangeAspect="1"/>
          </p:cNvPicPr>
          <p:nvPr/>
        </p:nvPicPr>
        <p:blipFill>
          <a:blip ns3:embed="Rdaad79cccacc4310"/>
          <a:srcRect l="25000" t="64500" r="50000" b="8500"/>
          <a:stretch/>
        </p:blipFill>
        <p:spPr>
          <a:xfrm>
            <a:off x="4788253" y="3133725"/>
            <a:ext cx="405694" cy="438150"/>
          </a:xfrm>
          <a:prstGeom prst="rect">
            <a:avLst/>
          </a:prstGeom>
        </p:spPr>
      </p:pic>
      <p:sp>
        <p:nvSpPr>
          <p:cNvPr id="12" name="">
            <a:extLst>
              <a:ext uri="{FF2B5EF4-FFF2-40B4-BE49-F238E27FC236}">
                <ns2:creationId id="{C282F443-E4CD-4CD4-9DB0-F1D0911D4655}"/>
              </a:ext>
            </a:extLst>
          </p:cNvPr>
          <p:cNvSpPr>
            <a:spLocks noGrp="1"/>
          </p:cNvSpPr>
          <p:nvPr/>
        </p:nvSpPr>
        <p:spPr>
          <a:xfrm>
            <a:off x="2000250" y="3352800"/>
            <a:ext cx="2057400" cy="19050"/>
          </a:xfrm>
          <a:prstGeom prst="rect">
            <a:avLst/>
          </a:prstGeom>
          <a:solidFill>
            <a:srgbClr val="CEDAD3"/>
          </a:solidFill>
          <a:ln w="0">
            <a:noFill/>
          </a:ln>
        </p:spPr>
      </p:sp>
      <p:sp>
        <p:nvSpPr>
          <p:cNvPr id="13" name="S15:S15:connector">
            <a:extLst>
              <a:ext uri="{FF2B5EF4-FFF2-40B4-BE49-F238E27FC236}">
                <ns2:creationId id="{BE795891-5012-4168-9409-CD4E41C3F71E}"/>
              </a:ext>
            </a:extLst>
          </p:cNvPr>
          <p:cNvSpPr>
            <a:spLocks noGrp="1"/>
          </p:cNvSpPr>
          <p:nvPr/>
        </p:nvSpPr>
        <p:spPr>
          <a:xfrm>
            <a:off x="4010025" y="31718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4" name="">
            <a:extLst>
              <a:ext uri="{FF2B5EF4-FFF2-40B4-BE49-F238E27FC236}">
                <ns2:creationId id="{8FBCEC1B-4853-4264-9BA7-41387BBCF304}"/>
              </a:ext>
            </a:extLst>
          </p:cNvPr>
          <p:cNvSpPr>
            <a:spLocks noGrp="1"/>
          </p:cNvSpPr>
          <p:nvPr/>
        </p:nvSpPr>
        <p:spPr>
          <a:xfrm>
            <a:off x="5648325" y="3352800"/>
            <a:ext cx="2085975" cy="19050"/>
          </a:xfrm>
          <a:prstGeom prst="rect">
            <a:avLst/>
          </a:prstGeom>
          <a:solidFill>
            <a:srgbClr val="CEDAD3"/>
          </a:solidFill>
          <a:ln w="0">
            <a:noFill/>
          </a:ln>
        </p:spPr>
      </p:sp>
      <p:sp>
        <p:nvSpPr>
          <p:cNvPr id="15" name="">
            <a:extLst>
              <a:ext uri="{FF2B5EF4-FFF2-40B4-BE49-F238E27FC236}">
                <ns2:creationId id="{9638FED5-FE77-4286-9200-B5937A0A4124}"/>
              </a:ext>
            </a:extLst>
          </p:cNvPr>
          <p:cNvSpPr>
            <a:spLocks noGrp="1"/>
          </p:cNvSpPr>
          <p:nvPr/>
        </p:nvSpPr>
        <p:spPr>
          <a:xfrm>
            <a:off x="7715250" y="3028950"/>
            <a:ext cx="19050" cy="1285875"/>
          </a:xfrm>
          <a:prstGeom prst="rect">
            <a:avLst/>
          </a:prstGeom>
          <a:solidFill>
            <a:srgbClr val="CEDAD3"/>
          </a:solidFill>
          <a:ln w="0">
            <a:noFill/>
          </a:ln>
        </p:spPr>
      </p:sp>
      <p:sp>
        <p:nvSpPr>
          <p:cNvPr id="16" name="">
            <a:extLst>
              <a:ext uri="{FF2B5EF4-FFF2-40B4-BE49-F238E27FC236}">
                <ns2:creationId id="{B21BEE57-BD13-46AA-8448-41108F959919}"/>
              </a:ext>
            </a:extLst>
          </p:cNvPr>
          <p:cNvSpPr>
            <a:spLocks noGrp="1"/>
          </p:cNvSpPr>
          <p:nvPr/>
        </p:nvSpPr>
        <p:spPr>
          <a:xfrm>
            <a:off x="7715250" y="3028950"/>
            <a:ext cx="590550" cy="19050"/>
          </a:xfrm>
          <a:prstGeom prst="rect">
            <a:avLst/>
          </a:prstGeom>
          <a:solidFill>
            <a:srgbClr val="CEDAD3"/>
          </a:solidFill>
          <a:ln w="0">
            <a:noFill/>
          </a:ln>
        </p:spPr>
      </p:sp>
      <p:sp>
        <p:nvSpPr>
          <p:cNvPr id="17" name="">
            <a:extLst>
              <a:ext uri="{FF2B5EF4-FFF2-40B4-BE49-F238E27FC236}">
                <ns2:creationId id="{B5D318B0-BB0A-4F87-A3D4-448993503A37}"/>
              </a:ext>
            </a:extLst>
          </p:cNvPr>
          <p:cNvSpPr>
            <a:spLocks noGrp="1"/>
          </p:cNvSpPr>
          <p:nvPr/>
        </p:nvSpPr>
        <p:spPr>
          <a:xfrm>
            <a:off x="7715250" y="4305300"/>
            <a:ext cx="590550" cy="19050"/>
          </a:xfrm>
          <a:prstGeom prst="rect">
            <a:avLst/>
          </a:prstGeom>
          <a:solidFill>
            <a:srgbClr val="CEDAD3"/>
          </a:solidFill>
          <a:ln w="0">
            <a:noFill/>
          </a:ln>
        </p:spPr>
      </p:sp>
      <p:sp>
        <p:nvSpPr>
          <p:cNvPr id="18" name="">
            <a:extLst>
              <a:ext uri="{FF2B5EF4-FFF2-40B4-BE49-F238E27FC236}">
                <ns2:creationId id="{4FB55281-A2CA-4AAD-8C6B-3D18D65077CD}"/>
              </a:ext>
            </a:extLst>
          </p:cNvPr>
          <p:cNvSpPr>
            <a:spLocks noGrp="1"/>
          </p:cNvSpPr>
          <p:nvPr/>
        </p:nvSpPr>
        <p:spPr>
          <a:xfrm>
            <a:off x="7667625" y="3305175"/>
            <a:ext cx="95250" cy="95250"/>
          </a:xfrm>
          <a:prstGeom prst="ellipse">
            <a:avLst/>
          </a:prstGeom>
          <a:solidFill>
            <a:srgbClr val="228B73"/>
          </a:solidFill>
          <a:ln w="0">
            <a:noFill/>
          </a:ln>
        </p:spPr>
      </p:sp>
      <p:sp>
        <p:nvSpPr>
          <p:cNvPr id="19" name="">
            <a:extLst>
              <a:ext uri="{FF2B5EF4-FFF2-40B4-BE49-F238E27FC236}">
                <ns2:creationId id="{7F761AA6-44BD-4DC7-8BFB-EDEB5FAA19D4}"/>
              </a:ext>
            </a:extLst>
          </p:cNvPr>
          <p:cNvSpPr>
            <a:spLocks noGrp="1"/>
          </p:cNvSpPr>
          <p:nvPr/>
        </p:nvSpPr>
        <p:spPr>
          <a:xfrm>
            <a:off x="8334375" y="2771775"/>
            <a:ext cx="533400" cy="533400"/>
          </a:xfrm>
          <a:prstGeom prst="ellipse">
            <a:avLst/>
          </a:prstGeom>
          <a:solidFill>
            <a:srgbClr val="A9DFCB"/>
          </a:solidFill>
          <a:ln w="0">
            <a:noFill/>
          </a:ln>
        </p:spPr>
      </p:sp>
      <p:pic>
        <p:nvPicPr>
          <p:cNvPr id="52" name=""/>
          <p:cNvPicPr>
            <a:picLocks noChangeAspect="1"/>
          </p:cNvPicPr>
          <p:nvPr/>
        </p:nvPicPr>
        <p:blipFill>
          <a:blip ns3:embed="Rb84b4ad269d949fb"/>
          <a:srcRect l="0" t="38500" r="75000" b="36500"/>
          <a:stretch/>
        </p:blipFill>
        <p:spPr>
          <a:xfrm>
            <a:off x="8477250" y="2914650"/>
            <a:ext cx="247650" cy="247650"/>
          </a:xfrm>
          <a:prstGeom prst="rect">
            <a:avLst/>
          </a:prstGeom>
        </p:spPr>
      </p:pic>
      <p:sp>
        <p:nvSpPr>
          <p:cNvPr id="21" name="">
            <a:extLst>
              <a:ext uri="{FF2B5EF4-FFF2-40B4-BE49-F238E27FC236}">
                <ns2:creationId id="{6C7CE7A4-26AF-4509-9378-01C812A2D876}"/>
              </a:ext>
            </a:extLst>
          </p:cNvPr>
          <p:cNvSpPr>
            <a:spLocks noGrp="1"/>
          </p:cNvSpPr>
          <p:nvPr/>
        </p:nvSpPr>
        <p:spPr>
          <a:xfrm>
            <a:off x="8334375" y="4038600"/>
            <a:ext cx="533400" cy="533400"/>
          </a:xfrm>
          <a:prstGeom prst="ellipse">
            <a:avLst/>
          </a:prstGeom>
          <a:solidFill>
            <a:srgbClr val="F4F2EB"/>
          </a:solidFill>
          <a:ln w="9525">
            <a:solidFill>
              <a:srgbClr val="228B73"/>
            </a:solidFill>
          </a:ln>
        </p:spPr>
      </p:sp>
      <p:pic>
        <p:nvPicPr>
          <p:cNvPr id="54" name=""/>
          <p:cNvPicPr>
            <a:picLocks noChangeAspect="1"/>
          </p:cNvPicPr>
          <p:nvPr/>
        </p:nvPicPr>
        <p:blipFill>
          <a:blip ns3:embed="R16ac06237e354cb9"/>
          <a:srcRect l="25000" t="64500" r="50000" b="8500"/>
          <a:stretch/>
        </p:blipFill>
        <p:spPr>
          <a:xfrm>
            <a:off x="8486422" y="4181475"/>
            <a:ext cx="229306" cy="247650"/>
          </a:xfrm>
          <a:prstGeom prst="rect">
            <a:avLst/>
          </a:prstGeom>
        </p:spPr>
      </p:pic>
      <p:sp>
        <p:nvSpPr>
          <p:cNvPr id="23" name="S15:S15:adjacent-customer">
            <a:extLst>
              <a:ext uri="{FF2B5EF4-FFF2-40B4-BE49-F238E27FC236}">
                <ns2:creationId id="{64C874AD-C441-4FA8-A0AA-360CB3BD4A0F}"/>
              </a:ext>
            </a:extLst>
          </p:cNvPr>
          <p:cNvSpPr>
            <a:spLocks noGrp="1"/>
          </p:cNvSpPr>
          <p:nvPr/>
        </p:nvSpPr>
        <p:spPr>
          <a:xfrm>
            <a:off x="9039225" y="2847975"/>
            <a:ext cx="2543175" cy="628650"/>
          </a:xfrm>
          <a:prstGeom prst="rect">
            <a:avLst/>
          </a:prstGeom>
          <a:noFill/>
          <a:ln w="0">
            <a:noFill/>
          </a:ln>
        </p:spPr>
        <p:txBody>
          <a:bodyPr wrap="square" lIns="0" tIns="0" rIns="0" bIns="0" anchor="t">
            <a:noAutofit/>
          </a:bodyPr>
          <a:lstStyle/>
          <a:p>
            <a:pPr>
              <a:lnSpc>
                <a:spcPct val="112000"/>
              </a:lnSpc>
              <a:buNone/>
              <a:defRPr sz="1725" b="1">
                <a:solidFill>
                  <a:srgbClr val="132C35"/>
                </a:solidFill>
                <a:latin typeface="Pretendard"/>
                <a:ea typeface="Pretendard"/>
                <a:cs typeface="Pretendard"/>
              </a:defRPr>
            </a:pPr>
            <a:r>
              <a:rPr sz="1725" b="1">
                <a:solidFill>
                  <a:srgbClr val="132C35"/>
                </a:solidFill>
                <a:latin typeface="Pretendard"/>
                <a:ea typeface="Pretendard"/>
                <a:cs typeface="Pretendard"/>
              </a:rPr>
              <a:t>전단계·가족관리</a:t>
            </a:r>
          </a:p>
        </p:txBody>
      </p:sp>
      <p:sp>
        <p:nvSpPr>
          <p:cNvPr id="24" name="S15:S15:later-expansion">
            <a:extLst>
              <a:ext uri="{FF2B5EF4-FFF2-40B4-BE49-F238E27FC236}">
                <ns2:creationId id="{AD580EC4-C1B3-4483-9BFF-EADCE0CE4477}"/>
              </a:ext>
            </a:extLst>
          </p:cNvPr>
          <p:cNvSpPr>
            <a:spLocks noGrp="1"/>
          </p:cNvSpPr>
          <p:nvPr/>
        </p:nvSpPr>
        <p:spPr>
          <a:xfrm>
            <a:off x="9039225" y="4105275"/>
            <a:ext cx="2543175" cy="571500"/>
          </a:xfrm>
          <a:prstGeom prst="rect">
            <a:avLst/>
          </a:prstGeom>
          <a:noFill/>
          <a:ln w="0">
            <a:noFill/>
          </a:ln>
        </p:spPr>
        <p:txBody>
          <a:bodyPr wrap="square" lIns="0" tIns="0" rIns="0" bIns="0" anchor="t">
            <a:noAutofit/>
          </a:bodyPr>
          <a:lstStyle/>
          <a:p>
            <a:pPr>
              <a:lnSpc>
                <a:spcPct val="112000"/>
              </a:lnSpc>
              <a:buNone/>
              <a:defRPr sz="1725" b="0">
                <a:solidFill>
                  <a:srgbClr val="56706F"/>
                </a:solidFill>
                <a:latin typeface="Pretendard"/>
                <a:ea typeface="Pretendard"/>
                <a:cs typeface="Pretendard"/>
              </a:defRPr>
            </a:pPr>
            <a:r>
              <a:rPr sz="1725" b="0">
                <a:solidFill>
                  <a:srgbClr val="56706F"/>
                </a:solidFill>
                <a:latin typeface="Pretendard"/>
                <a:ea typeface="Pretendard"/>
                <a:cs typeface="Pretendard"/>
              </a:rPr>
              <a:t>이후 해외 검토</a:t>
            </a:r>
          </a:p>
        </p:txBody>
      </p:sp>
      <p:sp>
        <p:nvSpPr>
          <p:cNvPr id="25" name="S15:S15:label">
            <a:extLst>
              <a:ext uri="{FF2B5EF4-FFF2-40B4-BE49-F238E27FC236}">
                <ns2:creationId id="{2AEA465F-DEF2-4A10-B02D-14954AF06588}"/>
              </a:ext>
            </a:extLst>
          </p:cNvPr>
          <p:cNvSpPr>
            <a:spLocks noGrp="1"/>
          </p:cNvSpPr>
          <p:nvPr/>
        </p:nvSpPr>
        <p:spPr>
          <a:xfrm>
            <a:off x="609600" y="4029075"/>
            <a:ext cx="2762250" cy="6667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리포트·알림·추천</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반복 사용 관찰</a:t>
            </a:r>
          </a:p>
        </p:txBody>
      </p:sp>
      <p:sp>
        <p:nvSpPr>
          <p:cNvPr id="26" name="S15:S15:label">
            <a:extLst>
              <a:ext uri="{FF2B5EF4-FFF2-40B4-BE49-F238E27FC236}">
                <ns2:creationId id="{25B3442B-F132-4C6B-89E9-0A0389ABE84D}"/>
              </a:ext>
            </a:extLst>
          </p:cNvPr>
          <p:cNvSpPr>
            <a:spLocks noGrp="1"/>
          </p:cNvSpPr>
          <p:nvPr/>
        </p:nvSpPr>
        <p:spPr>
          <a:xfrm>
            <a:off x="4133850" y="4029075"/>
            <a:ext cx="3048000" cy="6667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획득비용·결제 확인</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병의원·기업 실험</a:t>
            </a:r>
          </a:p>
        </p:txBody>
      </p:sp>
      <p:sp>
        <p:nvSpPr>
          <p:cNvPr id="27" name="">
            <a:extLst>
              <a:ext uri="{FF2B5EF4-FFF2-40B4-BE49-F238E27FC236}">
                <ns2:creationId id="{4F5F7443-DE1B-4064-AD2B-75DAA1386B5E}"/>
              </a:ext>
            </a:extLst>
          </p:cNvPr>
          <p:cNvSpPr>
            <a:spLocks noGrp="1"/>
          </p:cNvSpPr>
          <p:nvPr/>
        </p:nvSpPr>
        <p:spPr>
          <a:xfrm>
            <a:off x="609600" y="5038725"/>
            <a:ext cx="10972800" cy="19050"/>
          </a:xfrm>
          <a:prstGeom prst="rect">
            <a:avLst/>
          </a:prstGeom>
          <a:solidFill>
            <a:srgbClr val="228B73"/>
          </a:solidFill>
          <a:ln w="0">
            <a:noFill/>
          </a:ln>
        </p:spPr>
      </p:sp>
      <p:sp>
        <p:nvSpPr>
          <p:cNvPr id="28" name="S15:S15:label">
            <a:extLst>
              <a:ext uri="{FF2B5EF4-FFF2-40B4-BE49-F238E27FC236}">
                <ns2:creationId id="{4155743F-FA43-4D23-BB5E-853B6C228306}"/>
              </a:ext>
            </a:extLst>
          </p:cNvPr>
          <p:cNvSpPr>
            <a:spLocks noGrp="1"/>
          </p:cNvSpPr>
          <p:nvPr/>
        </p:nvSpPr>
        <p:spPr>
          <a:xfrm>
            <a:off x="609600" y="5200650"/>
            <a:ext cx="10972800" cy="276225"/>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확장 판단 목표 · 실적 아님</a:t>
            </a:r>
          </a:p>
        </p:txBody>
      </p:sp>
      <p:sp>
        <p:nvSpPr>
          <p:cNvPr id="29" name="S15:S15:growth-gate">
            <a:extLst>
              <a:ext uri="{FF2B5EF4-FFF2-40B4-BE49-F238E27FC236}">
                <ns2:creationId id="{D56C4A36-8275-4DF5-A4EA-07B4C6173425}"/>
              </a:ext>
            </a:extLst>
          </p:cNvPr>
          <p:cNvSpPr>
            <a:spLocks noGrp="1"/>
          </p:cNvSpPr>
          <p:nvPr/>
        </p:nvSpPr>
        <p:spPr>
          <a:xfrm>
            <a:off x="609600" y="5524500"/>
            <a:ext cx="10972800" cy="476250"/>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국내 유료 300명·D30 유지율 30% 이상은 계획 기준</a:t>
            </a:r>
          </a:p>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채널별 비용·운영 품질이 확인되어야 다음 단계로 진행</a:t>
            </a:r>
          </a:p>
        </p:txBody>
      </p:sp>
      <p:sp>
        <p:nvSpPr>
          <p:cNvPr id="30" name="">
            <a:extLst>
              <a:ext uri="{FF2B5EF4-FFF2-40B4-BE49-F238E27FC236}">
                <ns2:creationId id="{1311AE0B-68AF-4A7D-BF13-7A564F0E0706}"/>
              </a:ext>
            </a:extLst>
          </p:cNvPr>
          <p:cNvSpPr>
            <a:spLocks noGrp="1"/>
          </p:cNvSpPr>
          <p:nvPr/>
        </p:nvSpPr>
        <p:spPr>
          <a:xfrm>
            <a:off x="609600" y="6324600"/>
            <a:ext cx="10972800" cy="19050"/>
          </a:xfrm>
          <a:prstGeom prst="rect">
            <a:avLst/>
          </a:prstGeom>
          <a:solidFill>
            <a:srgbClr val="DAD7D0"/>
          </a:solidFill>
          <a:ln w="0">
            <a:noFill/>
          </a:ln>
        </p:spPr>
      </p:sp>
      <p:sp>
        <p:nvSpPr>
          <p:cNvPr id="31" name="S15:source-footer">
            <a:extLst>
              <a:ext uri="{FF2B5EF4-FFF2-40B4-BE49-F238E27FC236}">
                <ns2:creationId id="{D09A05E6-0C76-470E-B00A-DDF9A6B62C64}"/>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[I17] [I20]  | 상세 출처: 발표자 노트</a:t>
            </a:r>
          </a:p>
        </p:txBody>
      </p:sp>
      <p:sp>
        <p:nvSpPr>
          <p:cNvPr id="32" name="S15:page">
            <a:extLst>
              <a:ext uri="{FF2B5EF4-FFF2-40B4-BE49-F238E27FC236}">
                <ns2:creationId id="{04EAEF9F-AD00-4AF9-8546-A458F80E2BF2}"/>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15 / 18</a:t>
            </a:r>
          </a:p>
        </p:txBody>
      </p:sp>
    </p:spTree>
    <p:extLst>
      <p:ext uri="{BB962C8B-B14F-4D97-AF65-F5344CB8AC3E}">
        <ns4:creationId val="829164273"/>
      </p:ext>
    </p:extLst>
  </p:cSld>
</p:sld>
</file>

<file path=ppt/slides/slide16.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33" name="S16:section">
            <a:extLst xmlns:a="http://schemas.openxmlformats.org/drawingml/2006/main">
              <a:ext uri="{FF2B5EF4-FFF2-40B4-BE49-F238E27FC236}">
                <a16:creationId xmlns:a16="http://schemas.microsoft.com/office/drawing/2014/main" id="{12AF7FBB-25A9-4E2B-B84C-D6690E7957E7}"/>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마일스톤</a:t>
            </a:r>
          </a:p>
        </p:txBody>
      </p:sp>
      <p:sp>
        <p:nvSpPr>
          <p:cNvPr id="2" name="S16:claim-status">
            <a:extLst xmlns:a="http://schemas.openxmlformats.org/drawingml/2006/main">
              <a:ext uri="{FF2B5EF4-FFF2-40B4-BE49-F238E27FC236}">
                <a16:creationId xmlns:a16="http://schemas.microsoft.com/office/drawing/2014/main" id="{262AD971-EF15-42CB-A836-25B4CB32A9EA}"/>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6:title">
            <a:extLst xmlns:a="http://schemas.openxmlformats.org/drawingml/2006/main">
              <a:ext uri="{FF2B5EF4-FFF2-40B4-BE49-F238E27FC236}">
                <a16:creationId xmlns:a16="http://schemas.microsoft.com/office/drawing/2014/main" id="{BAF3770E-FBA2-4238-95E7-CEC36C248BA2}"/>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3개월은 사용성과 유료 수요를 검증한다</a:t>
            </a:r>
          </a:p>
        </p:txBody>
      </p:sp>
      <p:sp>
        <p:nvSpPr>
          <p:cNvPr id="4" name="S16:S16:label">
            <a:extLst xmlns:a="http://schemas.openxmlformats.org/drawingml/2006/main">
              <a:ext uri="{FF2B5EF4-FFF2-40B4-BE49-F238E27FC236}">
                <a16:creationId xmlns:a16="http://schemas.microsoft.com/office/drawing/2014/main" id="{1D722F5A-8DB6-455A-9CC6-77A60A36ABA1}"/>
              </a:ext>
            </a:extLst>
          </p:cNvPr>
          <p:cNvSpPr>
            <a:spLocks xmlns:a="http://schemas.openxmlformats.org/drawingml/2006/main" noGrp="1"/>
          </p:cNvSpPr>
          <p:nvPr/>
        </p:nvSpPr>
        <p:spPr>
          <a:xfrm xmlns:a="http://schemas.openxmlformats.org/drawingml/2006/main">
            <a:off x="609600" y="1819275"/>
            <a:ext cx="4762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현재 기준 일정 재설정안</a:t>
            </a:r>
          </a:p>
        </p:txBody>
      </p:sp>
      <p:sp>
        <p:nvSpPr>
          <p:cNvPr id="5" name="S16:S16:period">
            <a:extLst xmlns:a="http://schemas.openxmlformats.org/drawingml/2006/main">
              <a:ext uri="{FF2B5EF4-FFF2-40B4-BE49-F238E27FC236}">
                <a16:creationId xmlns:a16="http://schemas.microsoft.com/office/drawing/2014/main" id="{EC150604-E513-47D1-BC27-764804F79F72}"/>
              </a:ext>
            </a:extLst>
          </p:cNvPr>
          <p:cNvSpPr>
            <a:spLocks xmlns:a="http://schemas.openxmlformats.org/drawingml/2006/main" noGrp="1"/>
          </p:cNvSpPr>
          <p:nvPr/>
        </p:nvSpPr>
        <p:spPr>
          <a:xfrm xmlns:a="http://schemas.openxmlformats.org/drawingml/2006/main">
            <a:off x="4695825"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M1 · 시작일 확정 후</a:t>
            </a:r>
          </a:p>
        </p:txBody>
      </p:sp>
      <p:sp>
        <p:nvSpPr>
          <p:cNvPr id="6" name="">
            <a:extLst xmlns:a="http://schemas.openxmlformats.org/drawingml/2006/main">
              <a:ext uri="{FF2B5EF4-FFF2-40B4-BE49-F238E27FC236}">
                <a16:creationId xmlns:a16="http://schemas.microsoft.com/office/drawing/2014/main" id="{590D1727-7E8B-40C2-B889-00F07498FE3C}"/>
              </a:ext>
            </a:extLst>
          </p:cNvPr>
          <p:cNvSpPr>
            <a:spLocks xmlns:a="http://schemas.openxmlformats.org/drawingml/2006/main" noGrp="1"/>
          </p:cNvSpPr>
          <p:nvPr/>
        </p:nvSpPr>
        <p:spPr>
          <a:xfrm xmlns:a="http://schemas.openxmlformats.org/drawingml/2006/main">
            <a:off x="4695825"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7" name="S16:S16:objective">
            <a:extLst xmlns:a="http://schemas.openxmlformats.org/drawingml/2006/main">
              <a:ext uri="{FF2B5EF4-FFF2-40B4-BE49-F238E27FC236}">
                <a16:creationId xmlns:a16="http://schemas.microsoft.com/office/drawing/2014/main" id="{1B4AF41A-9AC9-402F-A0F2-F9CE2C857C30}"/>
              </a:ext>
            </a:extLst>
          </p:cNvPr>
          <p:cNvSpPr>
            <a:spLocks xmlns:a="http://schemas.openxmlformats.org/drawingml/2006/main" noGrp="1"/>
          </p:cNvSpPr>
          <p:nvPr/>
        </p:nvSpPr>
        <p:spPr>
          <a:xfrm xmlns:a="http://schemas.openxmlformats.org/drawingml/2006/main">
            <a:off x="609600" y="2609850"/>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문제·화면 검증</a:t>
            </a:r>
          </a:p>
        </p:txBody>
      </p:sp>
      <p:sp>
        <p:nvSpPr>
          <p:cNvPr id="8" name="S16:S16:deliverables">
            <a:extLst xmlns:a="http://schemas.openxmlformats.org/drawingml/2006/main">
              <a:ext uri="{FF2B5EF4-FFF2-40B4-BE49-F238E27FC236}">
                <a16:creationId xmlns:a16="http://schemas.microsoft.com/office/drawing/2014/main" id="{4D9CE9F0-7389-42DE-A0F3-6318DE7CF605}"/>
              </a:ext>
            </a:extLst>
          </p:cNvPr>
          <p:cNvSpPr>
            <a:spLocks xmlns:a="http://schemas.openxmlformats.org/drawingml/2006/main" noGrp="1"/>
          </p:cNvSpPr>
          <p:nvPr/>
        </p:nvSpPr>
        <p:spPr>
          <a:xfrm xmlns:a="http://schemas.openxmlformats.org/drawingml/2006/main">
            <a:off x="609600" y="29908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제품총괄: 인터뷰·과업 로그</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개발: 클릭형 데모</a:t>
            </a:r>
          </a:p>
        </p:txBody>
      </p:sp>
      <p:sp>
        <p:nvSpPr>
          <p:cNvPr id="9" name="">
            <a:extLst xmlns:a="http://schemas.openxmlformats.org/drawingml/2006/main">
              <a:ext uri="{FF2B5EF4-FFF2-40B4-BE49-F238E27FC236}">
                <a16:creationId xmlns:a16="http://schemas.microsoft.com/office/drawing/2014/main" id="{29D2938D-AC01-48BC-B8EB-3D0CFAD4B3B9}"/>
              </a:ext>
            </a:extLst>
          </p:cNvPr>
          <p:cNvSpPr>
            <a:spLocks xmlns:a="http://schemas.openxmlformats.org/drawingml/2006/main" noGrp="1"/>
          </p:cNvSpPr>
          <p:nvPr/>
        </p:nvSpPr>
        <p:spPr>
          <a:xfrm xmlns:a="http://schemas.openxmlformats.org/drawingml/2006/main">
            <a:off x="4800600" y="2657475"/>
            <a:ext cx="2028825" cy="30480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10" name="S16:S16:planned-phase">
            <a:extLst xmlns:a="http://schemas.openxmlformats.org/drawingml/2006/main">
              <a:ext uri="{FF2B5EF4-FFF2-40B4-BE49-F238E27FC236}">
                <a16:creationId xmlns:a16="http://schemas.microsoft.com/office/drawing/2014/main" id="{5FA5A014-6B33-4747-9FCD-294B26C3F36A}"/>
              </a:ext>
            </a:extLst>
          </p:cNvPr>
          <p:cNvSpPr>
            <a:spLocks xmlns:a="http://schemas.openxmlformats.org/drawingml/2006/main" noGrp="1"/>
          </p:cNvSpPr>
          <p:nvPr/>
        </p:nvSpPr>
        <p:spPr>
          <a:xfrm xmlns:a="http://schemas.openxmlformats.org/drawingml/2006/main">
            <a:off x="4924425" y="2695575"/>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11" name="S16:S16:verification-gate">
            <a:extLst xmlns:a="http://schemas.openxmlformats.org/drawingml/2006/main">
              <a:ext uri="{FF2B5EF4-FFF2-40B4-BE49-F238E27FC236}">
                <a16:creationId xmlns:a16="http://schemas.microsoft.com/office/drawing/2014/main" id="{8A0B8539-0F2F-4C73-9A69-695FBE3B1CD2}"/>
              </a:ext>
            </a:extLst>
          </p:cNvPr>
          <p:cNvSpPr>
            <a:spLocks xmlns:a="http://schemas.openxmlformats.org/drawingml/2006/main" noGrp="1"/>
          </p:cNvSpPr>
          <p:nvPr/>
        </p:nvSpPr>
        <p:spPr>
          <a:xfrm xmlns:a="http://schemas.openxmlformats.org/drawingml/2006/main">
            <a:off x="4800600" y="3048000"/>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이해 오류·우선 문제 정리</a:t>
            </a:r>
          </a:p>
        </p:txBody>
      </p:sp>
      <p:sp>
        <p:nvSpPr>
          <p:cNvPr id="12" name="">
            <a:extLst xmlns:a="http://schemas.openxmlformats.org/drawingml/2006/main">
              <a:ext uri="{FF2B5EF4-FFF2-40B4-BE49-F238E27FC236}">
                <a16:creationId xmlns:a16="http://schemas.microsoft.com/office/drawing/2014/main" id="{985B8CF4-A014-4CE5-8C77-CC3B2BFDD6B3}"/>
              </a:ext>
            </a:extLst>
          </p:cNvPr>
          <p:cNvSpPr>
            <a:spLocks xmlns:a="http://schemas.openxmlformats.org/drawingml/2006/main" noGrp="1"/>
          </p:cNvSpPr>
          <p:nvPr/>
        </p:nvSpPr>
        <p:spPr>
          <a:xfrm xmlns:a="http://schemas.openxmlformats.org/drawingml/2006/main">
            <a:off x="609600" y="3505200"/>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3" name="S16:S16:period">
            <a:extLst xmlns:a="http://schemas.openxmlformats.org/drawingml/2006/main">
              <a:ext uri="{FF2B5EF4-FFF2-40B4-BE49-F238E27FC236}">
                <a16:creationId xmlns:a16="http://schemas.microsoft.com/office/drawing/2014/main" id="{0F3D298D-4EEF-4614-8780-6AC7A4277E76}"/>
              </a:ext>
            </a:extLst>
          </p:cNvPr>
          <p:cNvSpPr>
            <a:spLocks xmlns:a="http://schemas.openxmlformats.org/drawingml/2006/main" noGrp="1"/>
          </p:cNvSpPr>
          <p:nvPr/>
        </p:nvSpPr>
        <p:spPr>
          <a:xfrm xmlns:a="http://schemas.openxmlformats.org/drawingml/2006/main">
            <a:off x="6991350"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M2</a:t>
            </a:r>
          </a:p>
        </p:txBody>
      </p:sp>
      <p:sp>
        <p:nvSpPr>
          <p:cNvPr id="14" name="">
            <a:extLst xmlns:a="http://schemas.openxmlformats.org/drawingml/2006/main">
              <a:ext uri="{FF2B5EF4-FFF2-40B4-BE49-F238E27FC236}">
                <a16:creationId xmlns:a16="http://schemas.microsoft.com/office/drawing/2014/main" id="{1B493300-6EE1-48CB-8295-CAFA55CD56E6}"/>
              </a:ext>
            </a:extLst>
          </p:cNvPr>
          <p:cNvSpPr>
            <a:spLocks xmlns:a="http://schemas.openxmlformats.org/drawingml/2006/main" noGrp="1"/>
          </p:cNvSpPr>
          <p:nvPr/>
        </p:nvSpPr>
        <p:spPr>
          <a:xfrm xmlns:a="http://schemas.openxmlformats.org/drawingml/2006/main">
            <a:off x="6991350"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5" name="S16:S16:objective">
            <a:extLst xmlns:a="http://schemas.openxmlformats.org/drawingml/2006/main">
              <a:ext uri="{FF2B5EF4-FFF2-40B4-BE49-F238E27FC236}">
                <a16:creationId xmlns:a16="http://schemas.microsoft.com/office/drawing/2014/main" id="{6016CD19-D6B8-44D6-A82A-42B23FF67B31}"/>
              </a:ext>
            </a:extLst>
          </p:cNvPr>
          <p:cNvSpPr>
            <a:spLocks xmlns:a="http://schemas.openxmlformats.org/drawingml/2006/main" noGrp="1"/>
          </p:cNvSpPr>
          <p:nvPr/>
        </p:nvSpPr>
        <p:spPr>
          <a:xfrm xmlns:a="http://schemas.openxmlformats.org/drawingml/2006/main">
            <a:off x="609600" y="3514725"/>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7일 체험·결제 검증</a:t>
            </a:r>
          </a:p>
        </p:txBody>
      </p:sp>
      <p:sp>
        <p:nvSpPr>
          <p:cNvPr id="16" name="S16:S16:deliverables">
            <a:extLst xmlns:a="http://schemas.openxmlformats.org/drawingml/2006/main">
              <a:ext uri="{FF2B5EF4-FFF2-40B4-BE49-F238E27FC236}">
                <a16:creationId xmlns:a16="http://schemas.microsoft.com/office/drawing/2014/main" id="{FCE651BE-55CD-4954-95A0-56A3AA63406C}"/>
              </a:ext>
            </a:extLst>
          </p:cNvPr>
          <p:cNvSpPr>
            <a:spLocks xmlns:a="http://schemas.openxmlformats.org/drawingml/2006/main" noGrp="1"/>
          </p:cNvSpPr>
          <p:nvPr/>
        </p:nvSpPr>
        <p:spPr>
          <a:xfrm xmlns:a="http://schemas.openxmlformats.org/drawingml/2006/main">
            <a:off x="609600" y="3895725"/>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운영: 시작·완료·결제 로그</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자문: 안내 문구 검토</a:t>
            </a:r>
          </a:p>
        </p:txBody>
      </p:sp>
      <p:sp>
        <p:nvSpPr>
          <p:cNvPr id="17" name="">
            <a:extLst xmlns:a="http://schemas.openxmlformats.org/drawingml/2006/main">
              <a:ext uri="{FF2B5EF4-FFF2-40B4-BE49-F238E27FC236}">
                <a16:creationId xmlns:a16="http://schemas.microsoft.com/office/drawing/2014/main" id="{0F889200-5A01-44A5-AAE2-E1AA15EABBA7}"/>
              </a:ext>
            </a:extLst>
          </p:cNvPr>
          <p:cNvSpPr>
            <a:spLocks xmlns:a="http://schemas.openxmlformats.org/drawingml/2006/main" noGrp="1"/>
          </p:cNvSpPr>
          <p:nvPr/>
        </p:nvSpPr>
        <p:spPr>
          <a:xfrm xmlns:a="http://schemas.openxmlformats.org/drawingml/2006/main">
            <a:off x="7096125" y="3562350"/>
            <a:ext cx="2028825" cy="30480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18" name="S16:S16:planned-phase">
            <a:extLst xmlns:a="http://schemas.openxmlformats.org/drawingml/2006/main">
              <a:ext uri="{FF2B5EF4-FFF2-40B4-BE49-F238E27FC236}">
                <a16:creationId xmlns:a16="http://schemas.microsoft.com/office/drawing/2014/main" id="{8252D98A-A95C-4C8F-AF0B-9E51455746CC}"/>
              </a:ext>
            </a:extLst>
          </p:cNvPr>
          <p:cNvSpPr>
            <a:spLocks xmlns:a="http://schemas.openxmlformats.org/drawingml/2006/main" noGrp="1"/>
          </p:cNvSpPr>
          <p:nvPr/>
        </p:nvSpPr>
        <p:spPr>
          <a:xfrm xmlns:a="http://schemas.openxmlformats.org/drawingml/2006/main">
            <a:off x="7219950" y="360045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19" name="S16:S16:verification-gate">
            <a:extLst xmlns:a="http://schemas.openxmlformats.org/drawingml/2006/main">
              <a:ext uri="{FF2B5EF4-FFF2-40B4-BE49-F238E27FC236}">
                <a16:creationId xmlns:a16="http://schemas.microsoft.com/office/drawing/2014/main" id="{D0ADB9B2-AB9D-42FD-AA9D-75347349C88F}"/>
              </a:ext>
            </a:extLst>
          </p:cNvPr>
          <p:cNvSpPr>
            <a:spLocks xmlns:a="http://schemas.openxmlformats.org/drawingml/2006/main" noGrp="1"/>
          </p:cNvSpPr>
          <p:nvPr/>
        </p:nvSpPr>
        <p:spPr>
          <a:xfrm xmlns:a="http://schemas.openxmlformats.org/drawingml/2006/main">
            <a:off x="7096125" y="3952875"/>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D7·유료전환 가설 판정</a:t>
            </a:r>
          </a:p>
        </p:txBody>
      </p:sp>
      <p:sp>
        <p:nvSpPr>
          <p:cNvPr id="20" name="">
            <a:extLst xmlns:a="http://schemas.openxmlformats.org/drawingml/2006/main">
              <a:ext uri="{FF2B5EF4-FFF2-40B4-BE49-F238E27FC236}">
                <a16:creationId xmlns:a16="http://schemas.microsoft.com/office/drawing/2014/main" id="{FA1FF441-0AB9-4170-B59A-9BF3F16A326D}"/>
              </a:ext>
            </a:extLst>
          </p:cNvPr>
          <p:cNvSpPr>
            <a:spLocks xmlns:a="http://schemas.openxmlformats.org/drawingml/2006/main" noGrp="1"/>
          </p:cNvSpPr>
          <p:nvPr/>
        </p:nvSpPr>
        <p:spPr>
          <a:xfrm xmlns:a="http://schemas.openxmlformats.org/drawingml/2006/main">
            <a:off x="609600" y="4410075"/>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1" name="S16:S16:period">
            <a:extLst xmlns:a="http://schemas.openxmlformats.org/drawingml/2006/main">
              <a:ext uri="{FF2B5EF4-FFF2-40B4-BE49-F238E27FC236}">
                <a16:creationId xmlns:a16="http://schemas.microsoft.com/office/drawing/2014/main" id="{B837B473-0DBB-4F48-AF91-C10C7A8FA3DF}"/>
              </a:ext>
            </a:extLst>
          </p:cNvPr>
          <p:cNvSpPr>
            <a:spLocks xmlns:a="http://schemas.openxmlformats.org/drawingml/2006/main" noGrp="1"/>
          </p:cNvSpPr>
          <p:nvPr/>
        </p:nvSpPr>
        <p:spPr>
          <a:xfrm xmlns:a="http://schemas.openxmlformats.org/drawingml/2006/main">
            <a:off x="9286875"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M3</a:t>
            </a:r>
          </a:p>
        </p:txBody>
      </p:sp>
      <p:sp>
        <p:nvSpPr>
          <p:cNvPr id="22" name="">
            <a:extLst xmlns:a="http://schemas.openxmlformats.org/drawingml/2006/main">
              <a:ext uri="{FF2B5EF4-FFF2-40B4-BE49-F238E27FC236}">
                <a16:creationId xmlns:a16="http://schemas.microsoft.com/office/drawing/2014/main" id="{2485BBA2-6BCF-4E49-A350-2038AD493414}"/>
              </a:ext>
            </a:extLst>
          </p:cNvPr>
          <p:cNvSpPr>
            <a:spLocks xmlns:a="http://schemas.openxmlformats.org/drawingml/2006/main" noGrp="1"/>
          </p:cNvSpPr>
          <p:nvPr/>
        </p:nvSpPr>
        <p:spPr>
          <a:xfrm xmlns:a="http://schemas.openxmlformats.org/drawingml/2006/main">
            <a:off x="9286875"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3" name="S16:S16:objective">
            <a:extLst xmlns:a="http://schemas.openxmlformats.org/drawingml/2006/main">
              <a:ext uri="{FF2B5EF4-FFF2-40B4-BE49-F238E27FC236}">
                <a16:creationId xmlns:a16="http://schemas.microsoft.com/office/drawing/2014/main" id="{74DF10F5-CDDC-49C3-89B3-E6509BA7E8CD}"/>
              </a:ext>
            </a:extLst>
          </p:cNvPr>
          <p:cNvSpPr>
            <a:spLocks xmlns:a="http://schemas.openxmlformats.org/drawingml/2006/main" noGrp="1"/>
          </p:cNvSpPr>
          <p:nvPr/>
        </p:nvSpPr>
        <p:spPr>
          <a:xfrm xmlns:a="http://schemas.openxmlformats.org/drawingml/2006/main">
            <a:off x="609600" y="4419600"/>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유지·품질 판단</a:t>
            </a:r>
          </a:p>
        </p:txBody>
      </p:sp>
      <p:sp>
        <p:nvSpPr>
          <p:cNvPr id="24" name="S16:S16:deliverables">
            <a:extLst xmlns:a="http://schemas.openxmlformats.org/drawingml/2006/main">
              <a:ext uri="{FF2B5EF4-FFF2-40B4-BE49-F238E27FC236}">
                <a16:creationId xmlns:a16="http://schemas.microsoft.com/office/drawing/2014/main" id="{C809832E-5277-43CF-A2AB-7508C901D414}"/>
              </a:ext>
            </a:extLst>
          </p:cNvPr>
          <p:cNvSpPr>
            <a:spLocks xmlns:a="http://schemas.openxmlformats.org/drawingml/2006/main" noGrp="1"/>
          </p:cNvSpPr>
          <p:nvPr/>
        </p:nvSpPr>
        <p:spPr>
          <a:xfrm xmlns:a="http://schemas.openxmlformats.org/drawingml/2006/main">
            <a:off x="609600" y="480060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개발: 연결 오류 보고서</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제품총괄: D30 코호트</a:t>
            </a:r>
          </a:p>
        </p:txBody>
      </p:sp>
      <p:sp>
        <p:nvSpPr>
          <p:cNvPr id="25" name="">
            <a:extLst xmlns:a="http://schemas.openxmlformats.org/drawingml/2006/main">
              <a:ext uri="{FF2B5EF4-FFF2-40B4-BE49-F238E27FC236}">
                <a16:creationId xmlns:a16="http://schemas.microsoft.com/office/drawing/2014/main" id="{B187220B-92C0-4A76-BEA4-3E51120CDC22}"/>
              </a:ext>
            </a:extLst>
          </p:cNvPr>
          <p:cNvSpPr>
            <a:spLocks xmlns:a="http://schemas.openxmlformats.org/drawingml/2006/main" noGrp="1"/>
          </p:cNvSpPr>
          <p:nvPr/>
        </p:nvSpPr>
        <p:spPr>
          <a:xfrm xmlns:a="http://schemas.openxmlformats.org/drawingml/2006/main">
            <a:off x="9391650" y="4467225"/>
            <a:ext cx="2028825" cy="304800"/>
          </a:xfrm>
          <a:prstGeom xmlns:a="http://schemas.openxmlformats.org/drawingml/2006/main" prst="rect">
            <a:avLst/>
          </a:prstGeom>
          <a:solidFill xmlns:a="http://schemas.openxmlformats.org/drawingml/2006/main">
            <a:srgbClr val="132C35"/>
          </a:solidFill>
          <a:ln xmlns:a="http://schemas.openxmlformats.org/drawingml/2006/main" w="0">
            <a:noFill/>
          </a:ln>
        </p:spPr>
      </p:sp>
      <p:sp>
        <p:nvSpPr>
          <p:cNvPr id="26" name="S16:S16:planned-phase">
            <a:extLst xmlns:a="http://schemas.openxmlformats.org/drawingml/2006/main">
              <a:ext uri="{FF2B5EF4-FFF2-40B4-BE49-F238E27FC236}">
                <a16:creationId xmlns:a16="http://schemas.microsoft.com/office/drawing/2014/main" id="{C715BBD2-161D-4FD7-B37A-130DA628776B}"/>
              </a:ext>
            </a:extLst>
          </p:cNvPr>
          <p:cNvSpPr>
            <a:spLocks xmlns:a="http://schemas.openxmlformats.org/drawingml/2006/main" noGrp="1"/>
          </p:cNvSpPr>
          <p:nvPr/>
        </p:nvSpPr>
        <p:spPr>
          <a:xfrm xmlns:a="http://schemas.openxmlformats.org/drawingml/2006/main">
            <a:off x="9515475" y="4505325"/>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27" name="S16:S16:verification-gate">
            <a:extLst xmlns:a="http://schemas.openxmlformats.org/drawingml/2006/main">
              <a:ext uri="{FF2B5EF4-FFF2-40B4-BE49-F238E27FC236}">
                <a16:creationId xmlns:a16="http://schemas.microsoft.com/office/drawing/2014/main" id="{D2E8BA0B-D139-4505-8300-0239D8880880}"/>
              </a:ext>
            </a:extLst>
          </p:cNvPr>
          <p:cNvSpPr>
            <a:spLocks xmlns:a="http://schemas.openxmlformats.org/drawingml/2006/main" noGrp="1"/>
          </p:cNvSpPr>
          <p:nvPr/>
        </p:nvSpPr>
        <p:spPr>
          <a:xfrm xmlns:a="http://schemas.openxmlformats.org/drawingml/2006/main">
            <a:off x="9391650" y="4857750"/>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유지·원가 확인 후 확대</a:t>
            </a:r>
          </a:p>
        </p:txBody>
      </p:sp>
      <p:sp>
        <p:nvSpPr>
          <p:cNvPr id="28" name="">
            <a:extLst xmlns:a="http://schemas.openxmlformats.org/drawingml/2006/main">
              <a:ext uri="{FF2B5EF4-FFF2-40B4-BE49-F238E27FC236}">
                <a16:creationId xmlns:a16="http://schemas.microsoft.com/office/drawing/2014/main" id="{D11E6760-B42B-4E9B-AC28-9A6660577EDC}"/>
              </a:ext>
            </a:extLst>
          </p:cNvPr>
          <p:cNvSpPr>
            <a:spLocks xmlns:a="http://schemas.openxmlformats.org/drawingml/2006/main" noGrp="1"/>
          </p:cNvSpPr>
          <p:nvPr/>
        </p:nvSpPr>
        <p:spPr>
          <a:xfrm xmlns:a="http://schemas.openxmlformats.org/drawingml/2006/main">
            <a:off x="609600" y="5467350"/>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9" name="S16:S16:schedule-status">
            <a:extLst xmlns:a="http://schemas.openxmlformats.org/drawingml/2006/main">
              <a:ext uri="{FF2B5EF4-FFF2-40B4-BE49-F238E27FC236}">
                <a16:creationId xmlns:a16="http://schemas.microsoft.com/office/drawing/2014/main" id="{5279C3D6-B470-4777-B072-F390C4894C97}"/>
              </a:ext>
            </a:extLst>
          </p:cNvPr>
          <p:cNvSpPr>
            <a:spLocks xmlns:a="http://schemas.openxmlformats.org/drawingml/2006/main" noGrp="1"/>
          </p:cNvSpPr>
          <p:nvPr/>
        </p:nvSpPr>
        <p:spPr>
          <a:xfrm xmlns:a="http://schemas.openxmlformats.org/drawingml/2006/main">
            <a:off x="609600" y="556260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기준일 2026-09-30 · M1 시작일·담당 실명 미확정</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원문 2026년 상반기 계획의 달성 여부 확인 후 갱신</a:t>
            </a:r>
          </a:p>
        </p:txBody>
      </p:sp>
      <p:sp>
        <p:nvSpPr>
          <p:cNvPr id="30" name="">
            <a:extLst xmlns:a="http://schemas.openxmlformats.org/drawingml/2006/main">
              <a:ext uri="{FF2B5EF4-FFF2-40B4-BE49-F238E27FC236}">
                <a16:creationId xmlns:a16="http://schemas.microsoft.com/office/drawing/2014/main" id="{EAAFAFD2-E79C-4B63-BC8D-2BB9CADB1BCB}"/>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31" name="S16:source-footer">
            <a:extLst xmlns:a="http://schemas.openxmlformats.org/drawingml/2006/main">
              <a:ext uri="{FF2B5EF4-FFF2-40B4-BE49-F238E27FC236}">
                <a16:creationId xmlns:a16="http://schemas.microsoft.com/office/drawing/2014/main" id="{2D52C165-4259-4044-9C01-1F92576F6CE9}"/>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[I39] [I18]  | 상세 출처: 발표자 노트</a:t>
            </a:r>
          </a:p>
        </p:txBody>
      </p:sp>
      <p:sp>
        <p:nvSpPr>
          <p:cNvPr id="32" name="S16:page">
            <a:extLst xmlns:a="http://schemas.openxmlformats.org/drawingml/2006/main">
              <a:ext uri="{FF2B5EF4-FFF2-40B4-BE49-F238E27FC236}">
                <a16:creationId xmlns:a16="http://schemas.microsoft.com/office/drawing/2014/main" id="{F70BB93E-588E-44AF-A953-5D39D54F9DA7}"/>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16 / 18</a:t>
            </a:r>
          </a:p>
        </p:txBody>
      </p:sp>
    </p:spTree>
    <p:extLst>
      <p:ext uri="{BB962C8B-B14F-4D97-AF65-F5344CB8AC3E}">
        <p14:creationId xmlns:p14="http://schemas.microsoft.com/office/powerpoint/2010/main" val="570550078"/>
      </p:ext>
    </p:extLst>
  </p:cSld>
</p:sld>
</file>

<file path=ppt/slides/slide17.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2" name="S17:section">
            <a:extLst>
              <a:ext uri="{FF2B5EF4-FFF2-40B4-BE49-F238E27FC236}">
                <ns2:creationId id="{60322997-2598-45AC-8BB8-D6A2F45A0765}"/>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팀 구성</a:t>
            </a:r>
          </a:p>
        </p:txBody>
      </p:sp>
      <p:sp>
        <p:nvSpPr>
          <p:cNvPr id="2" name="S17:claim-status">
            <a:extLst>
              <a:ext uri="{FF2B5EF4-FFF2-40B4-BE49-F238E27FC236}">
                <ns2:creationId id="{1658963C-C905-496B-977F-2AA1D0EA8D61}"/>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7:title">
            <a:extLst>
              <a:ext uri="{FF2B5EF4-FFF2-40B4-BE49-F238E27FC236}">
                <ns2:creationId id="{AE25D347-83D1-46C4-A828-9FBF70C88AC9}"/>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제품·개발·안전성 책임자를 확정한다</a:t>
            </a:r>
          </a:p>
        </p:txBody>
      </p:sp>
      <p:sp>
        <p:nvSpPr>
          <p:cNvPr id="4" name="S17:S17:label">
            <a:extLst>
              <a:ext uri="{FF2B5EF4-FFF2-40B4-BE49-F238E27FC236}">
                <ns2:creationId id="{A086893B-CA63-4883-990E-0FE2615C27EF}"/>
              </a:ext>
            </a:extLst>
          </p:cNvPr>
          <p:cNvSpPr>
            <a:spLocks noGrp="1"/>
          </p:cNvSpPr>
          <p:nvPr/>
        </p:nvSpPr>
        <p:spPr>
          <a:xfrm>
            <a:off x="609600" y="1819275"/>
            <a:ext cx="904875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실행 역할과 확인할 근거</a:t>
            </a:r>
          </a:p>
        </p:txBody>
      </p:sp>
      <p:sp>
        <p:nvSpPr>
          <p:cNvPr id="5" name="">
            <a:extLst>
              <a:ext uri="{FF2B5EF4-FFF2-40B4-BE49-F238E27FC236}">
                <ns2:creationId id="{A979326E-8A5A-4AFA-8FDC-15F13A346A73}"/>
              </a:ext>
            </a:extLst>
          </p:cNvPr>
          <p:cNvSpPr>
            <a:spLocks noGrp="1"/>
          </p:cNvSpPr>
          <p:nvPr/>
        </p:nvSpPr>
        <p:spPr>
          <a:xfrm>
            <a:off x="4048125" y="3190875"/>
            <a:ext cx="885825" cy="19050"/>
          </a:xfrm>
          <a:prstGeom prst="rect">
            <a:avLst/>
          </a:prstGeom>
          <a:solidFill>
            <a:srgbClr val="CEDAD3"/>
          </a:solidFill>
          <a:ln w="0">
            <a:noFill/>
          </a:ln>
        </p:spPr>
      </p:sp>
      <p:sp>
        <p:nvSpPr>
          <p:cNvPr id="6" name="">
            <a:extLst>
              <a:ext uri="{FF2B5EF4-FFF2-40B4-BE49-F238E27FC236}">
                <ns2:creationId id="{5A1360F6-3893-42B4-9CD2-75F0405E1CF2}"/>
              </a:ext>
            </a:extLst>
          </p:cNvPr>
          <p:cNvSpPr>
            <a:spLocks noGrp="1"/>
          </p:cNvSpPr>
          <p:nvPr/>
        </p:nvSpPr>
        <p:spPr>
          <a:xfrm>
            <a:off x="6477000" y="3190875"/>
            <a:ext cx="1238250" cy="19050"/>
          </a:xfrm>
          <a:prstGeom prst="rect">
            <a:avLst/>
          </a:prstGeom>
          <a:solidFill>
            <a:srgbClr val="CEDAD3"/>
          </a:solidFill>
          <a:ln w="0">
            <a:noFill/>
          </a:ln>
        </p:spPr>
      </p:sp>
      <p:sp>
        <p:nvSpPr>
          <p:cNvPr id="7" name="">
            <a:extLst>
              <a:ext uri="{FF2B5EF4-FFF2-40B4-BE49-F238E27FC236}">
                <ns2:creationId id="{CB80F40D-071B-4680-8B23-2C678B117E1C}"/>
              </a:ext>
            </a:extLst>
          </p:cNvPr>
          <p:cNvSpPr>
            <a:spLocks noGrp="1"/>
          </p:cNvSpPr>
          <p:nvPr/>
        </p:nvSpPr>
        <p:spPr>
          <a:xfrm>
            <a:off x="5705475" y="4295775"/>
            <a:ext cx="19050" cy="342900"/>
          </a:xfrm>
          <a:prstGeom prst="rect">
            <a:avLst/>
          </a:prstGeom>
          <a:solidFill>
            <a:srgbClr val="CEDAD3"/>
          </a:solidFill>
          <a:ln w="0">
            <a:noFill/>
          </a:ln>
        </p:spPr>
      </p:sp>
      <p:sp>
        <p:nvSpPr>
          <p:cNvPr id="8" name="">
            <a:extLst>
              <a:ext uri="{FF2B5EF4-FFF2-40B4-BE49-F238E27FC236}">
                <ns2:creationId id="{92EC61EA-C788-4B70-AECC-48611C29289B}"/>
              </a:ext>
            </a:extLst>
          </p:cNvPr>
          <p:cNvSpPr>
            <a:spLocks noGrp="1"/>
          </p:cNvSpPr>
          <p:nvPr/>
        </p:nvSpPr>
        <p:spPr>
          <a:xfrm>
            <a:off x="4953000" y="2771775"/>
            <a:ext cx="1524000" cy="1524000"/>
          </a:xfrm>
          <a:prstGeom prst="ellipse">
            <a:avLst/>
          </a:prstGeom>
          <a:solidFill>
            <a:srgbClr val="A9DFCB"/>
          </a:solidFill>
          <a:ln w="0">
            <a:noFill/>
          </a:ln>
        </p:spPr>
      </p:sp>
      <p:pic>
        <p:nvPicPr>
          <p:cNvPr id="40" name=""/>
          <p:cNvPicPr>
            <a:picLocks noChangeAspect="1"/>
          </p:cNvPicPr>
          <p:nvPr/>
        </p:nvPicPr>
        <p:blipFill>
          <a:blip ns3:embed="R36291430a8e140ed"/>
          <a:srcRect l="75000" t="10000" r="0" b="63000"/>
          <a:stretch/>
        </p:blipFill>
        <p:spPr>
          <a:xfrm>
            <a:off x="5520972" y="3019425"/>
            <a:ext cx="388056" cy="419100"/>
          </a:xfrm>
          <a:prstGeom prst="rect">
            <a:avLst/>
          </a:prstGeom>
        </p:spPr>
      </p:pic>
      <p:sp>
        <p:nvSpPr>
          <p:cNvPr id="10" name="S17:S17:product-core">
            <a:extLst>
              <a:ext uri="{FF2B5EF4-FFF2-40B4-BE49-F238E27FC236}">
                <ns2:creationId id="{547E52A9-4389-48F1-9C92-6F8278D98F65}"/>
              </a:ext>
            </a:extLst>
          </p:cNvPr>
          <p:cNvSpPr>
            <a:spLocks noGrp="1"/>
          </p:cNvSpPr>
          <p:nvPr/>
        </p:nvSpPr>
        <p:spPr>
          <a:xfrm>
            <a:off x="5124450" y="3590925"/>
            <a:ext cx="1266825" cy="371475"/>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제품 실행</a:t>
            </a:r>
          </a:p>
        </p:txBody>
      </p:sp>
      <p:pic>
        <p:nvPicPr>
          <p:cNvPr id="42" name=""/>
          <p:cNvPicPr>
            <a:picLocks noChangeAspect="1"/>
          </p:cNvPicPr>
          <p:nvPr/>
        </p:nvPicPr>
        <p:blipFill>
          <a:blip ns3:embed="Rb5a45c11b8a94e54"/>
          <a:srcRect l="0" t="38500" r="75000" b="36500"/>
          <a:stretch/>
        </p:blipFill>
        <p:spPr>
          <a:xfrm>
            <a:off x="609600" y="2343150"/>
            <a:ext cx="381000" cy="381000"/>
          </a:xfrm>
          <a:prstGeom prst="rect">
            <a:avLst/>
          </a:prstGeom>
        </p:spPr>
      </p:pic>
      <p:sp>
        <p:nvSpPr>
          <p:cNvPr id="12" name="S17:S17:function">
            <a:extLst>
              <a:ext uri="{FF2B5EF4-FFF2-40B4-BE49-F238E27FC236}">
                <ns2:creationId id="{634B4B1F-218E-4640-A7B0-8AD29328CC86}"/>
              </a:ext>
            </a:extLst>
          </p:cNvPr>
          <p:cNvSpPr>
            <a:spLocks noGrp="1"/>
          </p:cNvSpPr>
          <p:nvPr/>
        </p:nvSpPr>
        <p:spPr>
          <a:xfrm>
            <a:off x="1162050" y="2333625"/>
            <a:ext cx="2924175"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제품총괄</a:t>
            </a:r>
          </a:p>
        </p:txBody>
      </p:sp>
      <p:sp>
        <p:nvSpPr>
          <p:cNvPr id="13" name="S17:S17:unconfirmed-name">
            <a:extLst>
              <a:ext uri="{FF2B5EF4-FFF2-40B4-BE49-F238E27FC236}">
                <ns2:creationId id="{3A47A512-E78C-471C-B77A-DDBC17FAD940}"/>
              </a:ext>
            </a:extLst>
          </p:cNvPr>
          <p:cNvSpPr>
            <a:spLocks noGrp="1"/>
          </p:cNvSpPr>
          <p:nvPr/>
        </p:nvSpPr>
        <p:spPr>
          <a:xfrm>
            <a:off x="1162050" y="2771775"/>
            <a:ext cx="2924175" cy="276225"/>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이름 확인 필요</a:t>
            </a:r>
          </a:p>
        </p:txBody>
      </p:sp>
      <p:sp>
        <p:nvSpPr>
          <p:cNvPr id="14" name="S17:S17:proof-needed">
            <a:extLst>
              <a:ext uri="{FF2B5EF4-FFF2-40B4-BE49-F238E27FC236}">
                <ns2:creationId id="{DC7467C5-0661-45AE-BFB8-CDD149027B70}"/>
              </a:ext>
            </a:extLst>
          </p:cNvPr>
          <p:cNvSpPr>
            <a:spLocks noGrp="1"/>
          </p:cNvSpPr>
          <p:nvPr/>
        </p:nvSpPr>
        <p:spPr>
          <a:xfrm>
            <a:off x="1162050" y="3143250"/>
            <a:ext cx="2924175" cy="3143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경력·전담 여부 확인</a:t>
            </a:r>
          </a:p>
        </p:txBody>
      </p:sp>
      <p:sp>
        <p:nvSpPr>
          <p:cNvPr id="15" name="S17:S17:responsibility">
            <a:extLst>
              <a:ext uri="{FF2B5EF4-FFF2-40B4-BE49-F238E27FC236}">
                <ns2:creationId id="{8CDF59EE-02C7-4A61-AF16-FFB0BE6270B5}"/>
              </a:ext>
            </a:extLst>
          </p:cNvPr>
          <p:cNvSpPr>
            <a:spLocks noGrp="1"/>
          </p:cNvSpPr>
          <p:nvPr/>
        </p:nvSpPr>
        <p:spPr>
          <a:xfrm>
            <a:off x="1162050" y="3514725"/>
            <a:ext cx="2924175" cy="323850"/>
          </a:xfrm>
          <a:prstGeom prst="rect">
            <a:avLst/>
          </a:prstGeom>
          <a:noFill/>
          <a:ln w="0">
            <a:noFill/>
          </a:ln>
        </p:spPr>
        <p:txBody>
          <a:bodyPr wrap="square" lIns="0" tIns="0" rIns="0" bIns="0" anchor="t">
            <a:noAutofit/>
          </a:bodyPr>
          <a:lstStyle/>
          <a:p>
            <a:pPr>
              <a:lnSpc>
                <a:spcPct val="112000"/>
              </a:lnSpc>
              <a:buNone/>
              <a:defRPr sz="1575" b="0">
                <a:solidFill>
                  <a:srgbClr val="132C35"/>
                </a:solidFill>
                <a:latin typeface="Pretendard"/>
                <a:ea typeface="Pretendard"/>
                <a:cs typeface="Pretendard"/>
              </a:defRPr>
            </a:pPr>
            <a:r>
              <a:rPr sz="1575" b="0">
                <a:solidFill>
                  <a:srgbClr val="132C35"/>
                </a:solidFill>
                <a:latin typeface="Pretendard"/>
                <a:ea typeface="Pretendard"/>
                <a:cs typeface="Pretendard"/>
              </a:rPr>
              <a:t>고객개발·검증 책임</a:t>
            </a:r>
          </a:p>
        </p:txBody>
      </p:sp>
      <p:pic>
        <p:nvPicPr>
          <p:cNvPr id="47" name=""/>
          <p:cNvPicPr>
            <a:picLocks noChangeAspect="1"/>
          </p:cNvPicPr>
          <p:nvPr/>
        </p:nvPicPr>
        <p:blipFill>
          <a:blip ns3:embed="R2fbd2b97a46d4593"/>
          <a:srcRect l="75000" t="38500" r="0" b="36500"/>
          <a:stretch/>
        </p:blipFill>
        <p:spPr>
          <a:xfrm>
            <a:off x="7839075" y="2343150"/>
            <a:ext cx="381000" cy="381000"/>
          </a:xfrm>
          <a:prstGeom prst="rect">
            <a:avLst/>
          </a:prstGeom>
        </p:spPr>
      </p:pic>
      <p:sp>
        <p:nvSpPr>
          <p:cNvPr id="17" name="S17:S17:function">
            <a:extLst>
              <a:ext uri="{FF2B5EF4-FFF2-40B4-BE49-F238E27FC236}">
                <ns2:creationId id="{E501EC48-B849-492D-ADBB-85B3A3CFBCC2}"/>
              </a:ext>
            </a:extLst>
          </p:cNvPr>
          <p:cNvSpPr>
            <a:spLocks noGrp="1"/>
          </p:cNvSpPr>
          <p:nvPr/>
        </p:nvSpPr>
        <p:spPr>
          <a:xfrm>
            <a:off x="8391525" y="2333625"/>
            <a:ext cx="3190875"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AI·데이터 개발</a:t>
            </a:r>
          </a:p>
        </p:txBody>
      </p:sp>
      <p:sp>
        <p:nvSpPr>
          <p:cNvPr id="18" name="S17:S17:unconfirmed-name">
            <a:extLst>
              <a:ext uri="{FF2B5EF4-FFF2-40B4-BE49-F238E27FC236}">
                <ns2:creationId id="{66878264-FA06-474D-A4FB-B2E870E1395D}"/>
              </a:ext>
            </a:extLst>
          </p:cNvPr>
          <p:cNvSpPr>
            <a:spLocks noGrp="1"/>
          </p:cNvSpPr>
          <p:nvPr/>
        </p:nvSpPr>
        <p:spPr>
          <a:xfrm>
            <a:off x="8391525" y="2771775"/>
            <a:ext cx="3190875" cy="276225"/>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영입 예정</a:t>
            </a:r>
          </a:p>
        </p:txBody>
      </p:sp>
      <p:sp>
        <p:nvSpPr>
          <p:cNvPr id="19" name="S17:S17:proof-needed">
            <a:extLst>
              <a:ext uri="{FF2B5EF4-FFF2-40B4-BE49-F238E27FC236}">
                <ns2:creationId id="{DE249D07-391D-4C6B-8954-379C87E7DD2F}"/>
              </a:ext>
            </a:extLst>
          </p:cNvPr>
          <p:cNvSpPr>
            <a:spLocks noGrp="1"/>
          </p:cNvSpPr>
          <p:nvPr/>
        </p:nvSpPr>
        <p:spPr>
          <a:xfrm>
            <a:off x="8391525" y="3143250"/>
            <a:ext cx="3190875" cy="3143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구현 이력·계약 확인</a:t>
            </a:r>
          </a:p>
        </p:txBody>
      </p:sp>
      <p:sp>
        <p:nvSpPr>
          <p:cNvPr id="20" name="S17:S17:responsibility">
            <a:extLst>
              <a:ext uri="{FF2B5EF4-FFF2-40B4-BE49-F238E27FC236}">
                <ns2:creationId id="{C85E6603-47BA-4AB7-B586-BA8DB81E0A2F}"/>
              </a:ext>
            </a:extLst>
          </p:cNvPr>
          <p:cNvSpPr>
            <a:spLocks noGrp="1"/>
          </p:cNvSpPr>
          <p:nvPr/>
        </p:nvSpPr>
        <p:spPr>
          <a:xfrm>
            <a:off x="8391525" y="3514725"/>
            <a:ext cx="3190875" cy="323850"/>
          </a:xfrm>
          <a:prstGeom prst="rect">
            <a:avLst/>
          </a:prstGeom>
          <a:noFill/>
          <a:ln w="0">
            <a:noFill/>
          </a:ln>
        </p:spPr>
        <p:txBody>
          <a:bodyPr wrap="square" lIns="0" tIns="0" rIns="0" bIns="0" anchor="t">
            <a:noAutofit/>
          </a:bodyPr>
          <a:lstStyle/>
          <a:p>
            <a:pPr>
              <a:lnSpc>
                <a:spcPct val="112000"/>
              </a:lnSpc>
              <a:buNone/>
              <a:defRPr sz="1575" b="0">
                <a:solidFill>
                  <a:srgbClr val="132C35"/>
                </a:solidFill>
                <a:latin typeface="Pretendard"/>
                <a:ea typeface="Pretendard"/>
                <a:cs typeface="Pretendard"/>
              </a:defRPr>
            </a:pPr>
            <a:r>
              <a:rPr sz="1575" b="0">
                <a:solidFill>
                  <a:srgbClr val="132C35"/>
                </a:solidFill>
                <a:latin typeface="Pretendard"/>
                <a:ea typeface="Pretendard"/>
                <a:cs typeface="Pretendard"/>
              </a:rPr>
              <a:t>데모·연결 품질</a:t>
            </a:r>
          </a:p>
        </p:txBody>
      </p:sp>
      <p:pic>
        <p:nvPicPr>
          <p:cNvPr id="52" name=""/>
          <p:cNvPicPr>
            <a:picLocks noChangeAspect="1"/>
          </p:cNvPicPr>
          <p:nvPr/>
        </p:nvPicPr>
        <p:blipFill>
          <a:blip ns3:embed="R740725253cfd45ae"/>
          <a:srcRect l="50000" t="38500" r="25000" b="36500"/>
          <a:stretch/>
        </p:blipFill>
        <p:spPr>
          <a:xfrm>
            <a:off x="4238625" y="4657725"/>
            <a:ext cx="342900" cy="342900"/>
          </a:xfrm>
          <a:prstGeom prst="rect">
            <a:avLst/>
          </a:prstGeom>
        </p:spPr>
      </p:pic>
      <p:sp>
        <p:nvSpPr>
          <p:cNvPr id="22" name="S17:S17:advisory-role">
            <a:extLst>
              <a:ext uri="{FF2B5EF4-FFF2-40B4-BE49-F238E27FC236}">
                <ns2:creationId id="{395C9A27-0B3D-498A-8F40-021349E96604}"/>
              </a:ext>
            </a:extLst>
          </p:cNvPr>
          <p:cNvSpPr>
            <a:spLocks noGrp="1"/>
          </p:cNvSpPr>
          <p:nvPr/>
        </p:nvSpPr>
        <p:spPr>
          <a:xfrm>
            <a:off x="4752975" y="4610100"/>
            <a:ext cx="3067050" cy="36195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임상·영양 자문</a:t>
            </a:r>
          </a:p>
        </p:txBody>
      </p:sp>
      <p:sp>
        <p:nvSpPr>
          <p:cNvPr id="23" name="S17:S17:advisory-status">
            <a:extLst>
              <a:ext uri="{FF2B5EF4-FFF2-40B4-BE49-F238E27FC236}">
                <ns2:creationId id="{54F2084A-4234-4AE9-9AE8-0E7E47233319}"/>
              </a:ext>
            </a:extLst>
          </p:cNvPr>
          <p:cNvSpPr>
            <a:spLocks noGrp="1"/>
          </p:cNvSpPr>
          <p:nvPr/>
        </p:nvSpPr>
        <p:spPr>
          <a:xfrm>
            <a:off x="8286750" y="4667250"/>
            <a:ext cx="3048000" cy="285750"/>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위촉 예정</a:t>
            </a:r>
          </a:p>
        </p:txBody>
      </p:sp>
      <p:sp>
        <p:nvSpPr>
          <p:cNvPr id="24" name="S17:S17:advisory-proof">
            <a:extLst>
              <a:ext uri="{FF2B5EF4-FFF2-40B4-BE49-F238E27FC236}">
                <ns2:creationId id="{9467E2F4-77D4-443B-9471-6502934EA7E1}"/>
              </a:ext>
            </a:extLst>
          </p:cNvPr>
          <p:cNvSpPr>
            <a:spLocks noGrp="1"/>
          </p:cNvSpPr>
          <p:nvPr/>
        </p:nvSpPr>
        <p:spPr>
          <a:xfrm>
            <a:off x="4752975" y="5048250"/>
            <a:ext cx="3476625" cy="2762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자격·자문 계약 확인</a:t>
            </a:r>
          </a:p>
        </p:txBody>
      </p:sp>
      <p:sp>
        <p:nvSpPr>
          <p:cNvPr id="25" name="S17:S17:advisory-contribution">
            <a:extLst>
              <a:ext uri="{FF2B5EF4-FFF2-40B4-BE49-F238E27FC236}">
                <ns2:creationId id="{2BEA6568-49BE-43FA-8A89-088A2A224D90}"/>
              </a:ext>
            </a:extLst>
          </p:cNvPr>
          <p:cNvSpPr>
            <a:spLocks noGrp="1"/>
          </p:cNvSpPr>
          <p:nvPr/>
        </p:nvSpPr>
        <p:spPr>
          <a:xfrm>
            <a:off x="8286750" y="5048250"/>
            <a:ext cx="3286125" cy="276225"/>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문구·안전성 검토</a:t>
            </a:r>
          </a:p>
        </p:txBody>
      </p:sp>
      <p:sp>
        <p:nvSpPr>
          <p:cNvPr id="26" name="">
            <a:extLst>
              <a:ext uri="{FF2B5EF4-FFF2-40B4-BE49-F238E27FC236}">
                <ns2:creationId id="{E27B8E4C-FEAA-4FC6-8437-CE601A235820}"/>
              </a:ext>
            </a:extLst>
          </p:cNvPr>
          <p:cNvSpPr>
            <a:spLocks noGrp="1"/>
          </p:cNvSpPr>
          <p:nvPr/>
        </p:nvSpPr>
        <p:spPr>
          <a:xfrm>
            <a:off x="609600" y="5457825"/>
            <a:ext cx="10972800" cy="19050"/>
          </a:xfrm>
          <a:prstGeom prst="rect">
            <a:avLst/>
          </a:prstGeom>
          <a:solidFill>
            <a:srgbClr val="CEDAD3"/>
          </a:solidFill>
          <a:ln w="0">
            <a:noFill/>
          </a:ln>
        </p:spPr>
      </p:sp>
      <p:sp>
        <p:nvSpPr>
          <p:cNvPr id="27" name="S17:S17:label">
            <a:extLst>
              <a:ext uri="{FF2B5EF4-FFF2-40B4-BE49-F238E27FC236}">
                <ns2:creationId id="{B71FDC18-A03A-4531-8140-714ABE7358EB}"/>
              </a:ext>
            </a:extLst>
          </p:cNvPr>
          <p:cNvSpPr>
            <a:spLocks noGrp="1"/>
          </p:cNvSpPr>
          <p:nvPr/>
        </p:nvSpPr>
        <p:spPr>
          <a:xfrm>
            <a:off x="609600" y="5619750"/>
            <a:ext cx="1809750" cy="276225"/>
          </a:xfrm>
          <a:prstGeom prst="rect">
            <a:avLst/>
          </a:prstGeom>
          <a:noFill/>
          <a:ln w="0">
            <a:noFill/>
          </a:ln>
        </p:spPr>
        <p:txBody>
          <a:bodyPr wrap="square" lIns="0" tIns="0" rIns="0" bIns="0" anchor="t">
            <a:noAutofit/>
          </a:bodyPr>
          <a:lstStyle/>
          <a:p>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역량 확보 계획</a:t>
            </a:r>
          </a:p>
        </p:txBody>
      </p:sp>
      <p:sp>
        <p:nvSpPr>
          <p:cNvPr id="28" name="S17:S17:partner-status">
            <a:extLst>
              <a:ext uri="{FF2B5EF4-FFF2-40B4-BE49-F238E27FC236}">
                <ns2:creationId id="{A6664AD5-0489-46A1-8A51-573BEC4668F1}"/>
              </a:ext>
            </a:extLst>
          </p:cNvPr>
          <p:cNvSpPr>
            <a:spLocks noGrp="1"/>
          </p:cNvSpPr>
          <p:nvPr/>
        </p:nvSpPr>
        <p:spPr>
          <a:xfrm>
            <a:off x="2590800" y="5562600"/>
            <a:ext cx="8991600" cy="4381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병의원·기업·데이터 파트너는 협력 예정</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실제 인력·경력·계약 증빙을 확보해 실행 가능성 확인</a:t>
            </a:r>
          </a:p>
        </p:txBody>
      </p:sp>
      <p:sp>
        <p:nvSpPr>
          <p:cNvPr id="29" name="">
            <a:extLst>
              <a:ext uri="{FF2B5EF4-FFF2-40B4-BE49-F238E27FC236}">
                <ns2:creationId id="{71E47F76-2F2C-4EE1-9BD0-EAFE1560BD33}"/>
              </a:ext>
            </a:extLst>
          </p:cNvPr>
          <p:cNvSpPr>
            <a:spLocks noGrp="1"/>
          </p:cNvSpPr>
          <p:nvPr/>
        </p:nvSpPr>
        <p:spPr>
          <a:xfrm>
            <a:off x="609600" y="6324600"/>
            <a:ext cx="10972800" cy="19050"/>
          </a:xfrm>
          <a:prstGeom prst="rect">
            <a:avLst/>
          </a:prstGeom>
          <a:solidFill>
            <a:srgbClr val="DAD7D0"/>
          </a:solidFill>
          <a:ln w="0">
            <a:noFill/>
          </a:ln>
        </p:spPr>
      </p:sp>
      <p:sp>
        <p:nvSpPr>
          <p:cNvPr id="30" name="S17:source-footer">
            <a:extLst>
              <a:ext uri="{FF2B5EF4-FFF2-40B4-BE49-F238E27FC236}">
                <ns2:creationId id="{107E21B1-1E65-4205-9D8A-859B9F6396E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[I21] [I19] [I20]  | 상세 출처: 발표자 노트</a:t>
            </a:r>
          </a:p>
        </p:txBody>
      </p:sp>
      <p:sp>
        <p:nvSpPr>
          <p:cNvPr id="31" name="S17:page">
            <a:extLst>
              <a:ext uri="{FF2B5EF4-FFF2-40B4-BE49-F238E27FC236}">
                <ns2:creationId id="{730A8787-1315-4894-9551-00E42F705DB9}"/>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17 / 18</a:t>
            </a:r>
          </a:p>
        </p:txBody>
      </p:sp>
    </p:spTree>
    <p:extLst>
      <p:ext uri="{BB962C8B-B14F-4D97-AF65-F5344CB8AC3E}">
        <ns4:creationId val="1397140929"/>
      </p:ext>
    </p:extLst>
  </p:cSld>
</p:sld>
</file>

<file path=ppt/slides/slide18.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7962F5F-D95B-45F0-8D2E-B25144F82AD0}"/>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2EB"/>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c9f11bee4d54719"/>
          <a:stretch xmlns:a="http://schemas.openxmlformats.org/drawingml/2006/main"/>
        </p:blipFill>
        <p:spPr>
          <a:xfrm xmlns:a="http://schemas.openxmlformats.org/drawingml/2006/main">
            <a:off x="5772150" y="1069975"/>
            <a:ext cx="6419850" cy="4279900"/>
          </a:xfrm>
          <a:prstGeom xmlns:a="http://schemas.openxmlformats.org/drawingml/2006/main" prst="rect">
            <a:avLst/>
          </a:prstGeom>
        </p:spPr>
      </p:pic>
      <p:sp>
        <p:nvSpPr>
          <p:cNvPr id="3" name="S18:image-caption">
            <a:extLst xmlns:a="http://schemas.openxmlformats.org/drawingml/2006/main">
              <a:ext uri="{FF2B5EF4-FFF2-40B4-BE49-F238E27FC236}">
                <a16:creationId xmlns:a16="http://schemas.microsoft.com/office/drawing/2014/main" id="{4AAC08D8-3150-44E9-89DC-6615BB941A93}"/>
              </a:ext>
            </a:extLst>
          </p:cNvPr>
          <p:cNvSpPr>
            <a:spLocks xmlns:a="http://schemas.openxmlformats.org/drawingml/2006/main" noGrp="1"/>
          </p:cNvSpPr>
          <p:nvPr/>
        </p:nvSpPr>
        <p:spPr>
          <a:xfrm xmlns:a="http://schemas.openxmlformats.org/drawingml/2006/main">
            <a:off x="5772150" y="5800725"/>
            <a:ext cx="641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제품 설계안 · 구현 미확인</a:t>
            </a:r>
          </a:p>
        </p:txBody>
      </p:sp>
      <p:sp>
        <p:nvSpPr>
          <p:cNvPr id="4" name="S18:vision-headline">
            <a:extLst xmlns:a="http://schemas.openxmlformats.org/drawingml/2006/main">
              <a:ext uri="{FF2B5EF4-FFF2-40B4-BE49-F238E27FC236}">
                <a16:creationId xmlns:a16="http://schemas.microsoft.com/office/drawing/2014/main" id="{934D8537-FA42-4549-9178-9853B47EB8CC}"/>
              </a:ext>
            </a:extLst>
          </p:cNvPr>
          <p:cNvSpPr>
            <a:spLocks xmlns:a="http://schemas.openxmlformats.org/drawingml/2006/main" noGrp="1"/>
          </p:cNvSpPr>
          <p:nvPr/>
        </p:nvSpPr>
        <p:spPr>
          <a:xfrm xmlns:a="http://schemas.openxmlformats.org/drawingml/2006/main">
            <a:off x="609600" y="1514475"/>
            <a:ext cx="55054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오늘의 기록이</a:t>
            </a:r>
          </a:p>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다음 식사의</a:t>
            </a:r>
          </a:p>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선택이 되도록</a:t>
            </a:r>
          </a:p>
        </p:txBody>
      </p:sp>
      <p:sp>
        <p:nvSpPr>
          <p:cNvPr id="5" name="S18:vision">
            <a:extLst xmlns:a="http://schemas.openxmlformats.org/drawingml/2006/main">
              <a:ext uri="{FF2B5EF4-FFF2-40B4-BE49-F238E27FC236}">
                <a16:creationId xmlns:a16="http://schemas.microsoft.com/office/drawing/2014/main" id="{5F82A1B6-EA0C-4D16-A296-9FDABCA6562C}"/>
              </a:ext>
            </a:extLst>
          </p:cNvPr>
          <p:cNvSpPr>
            <a:spLocks xmlns:a="http://schemas.openxmlformats.org/drawingml/2006/main" noGrp="1"/>
          </p:cNvSpPr>
          <p:nvPr/>
        </p:nvSpPr>
        <p:spPr>
          <a:xfrm xmlns:a="http://schemas.openxmlformats.org/drawingml/2006/main">
            <a:off x="657225" y="4124325"/>
            <a:ext cx="49625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0">
                <a:solidFill>
                  <a:srgbClr val="56706F"/>
                </a:solidFill>
                <a:latin typeface="Pretendard"/>
                <a:ea typeface="Pretendard"/>
                <a:cs typeface="Pretendard"/>
              </a:defRPr>
            </a:pPr>
            <a:r>
              <a:rPr sz="1800" b="0">
                <a:solidFill>
                  <a:srgbClr val="56706F"/>
                </a:solidFill>
                <a:latin typeface="Pretendard"/>
                <a:ea typeface="Pretendard"/>
                <a:cs typeface="Pretendard"/>
              </a:rPr>
              <a:t>일상에서 이해하고 실행할 수 있는</a:t>
            </a:r>
          </a:p>
          <a:p xmlns:a="http://schemas.openxmlformats.org/drawingml/2006/main">
            <a:pPr>
              <a:lnSpc>
                <a:spcPct val="112000"/>
              </a:lnSpc>
              <a:buNone/>
              <a:defRPr sz="1800" b="0">
                <a:solidFill>
                  <a:srgbClr val="56706F"/>
                </a:solidFill>
                <a:latin typeface="Pretendard"/>
                <a:ea typeface="Pretendard"/>
                <a:cs typeface="Pretendard"/>
              </a:defRPr>
            </a:pPr>
            <a:r>
              <a:rPr sz="1800" b="0">
                <a:solidFill>
                  <a:srgbClr val="56706F"/>
                </a:solidFill>
                <a:latin typeface="Pretendard"/>
                <a:ea typeface="Pretendard"/>
                <a:cs typeface="Pretendard"/>
              </a:rPr>
              <a:t>식사관리 경험을 만드는 것이 목표</a:t>
            </a:r>
          </a:p>
        </p:txBody>
      </p:sp>
      <p:sp>
        <p:nvSpPr>
          <p:cNvPr id="6" name="">
            <a:extLst xmlns:a="http://schemas.openxmlformats.org/drawingml/2006/main">
              <a:ext uri="{FF2B5EF4-FFF2-40B4-BE49-F238E27FC236}">
                <a16:creationId xmlns:a16="http://schemas.microsoft.com/office/drawing/2014/main" id="{C915CC7F-AC35-427E-B21D-86CF58C8AE72}"/>
              </a:ext>
            </a:extLst>
          </p:cNvPr>
          <p:cNvSpPr>
            <a:spLocks xmlns:a="http://schemas.openxmlformats.org/drawingml/2006/main" noGrp="1"/>
          </p:cNvSpPr>
          <p:nvPr/>
        </p:nvSpPr>
        <p:spPr>
          <a:xfrm xmlns:a="http://schemas.openxmlformats.org/drawingml/2006/main">
            <a:off x="657225" y="5295900"/>
            <a:ext cx="1333500" cy="1905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7" name="S18:next-label">
            <a:extLst xmlns:a="http://schemas.openxmlformats.org/drawingml/2006/main">
              <a:ext uri="{FF2B5EF4-FFF2-40B4-BE49-F238E27FC236}">
                <a16:creationId xmlns:a16="http://schemas.microsoft.com/office/drawing/2014/main" id="{CFD96639-0EEB-4595-8EFE-E1B45D033E10}"/>
              </a:ext>
            </a:extLst>
          </p:cNvPr>
          <p:cNvSpPr>
            <a:spLocks xmlns:a="http://schemas.openxmlformats.org/drawingml/2006/main" noGrp="1"/>
          </p:cNvSpPr>
          <p:nvPr/>
        </p:nvSpPr>
        <p:spPr>
          <a:xfrm xmlns:a="http://schemas.openxmlformats.org/drawingml/2006/main">
            <a:off x="657225" y="5514975"/>
            <a:ext cx="1809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228B73"/>
                </a:solidFill>
                <a:latin typeface="Pretendard"/>
                <a:ea typeface="Pretendard"/>
                <a:cs typeface="Pretendard"/>
              </a:defRPr>
            </a:pPr>
            <a:r>
              <a:rPr sz="1575" b="1">
                <a:solidFill>
                  <a:srgbClr val="228B73"/>
                </a:solidFill>
                <a:latin typeface="Pretendard"/>
                <a:ea typeface="Pretendard"/>
                <a:cs typeface="Pretendard"/>
              </a:rPr>
              <a:t>다음 단계</a:t>
            </a:r>
          </a:p>
        </p:txBody>
      </p:sp>
      <p:sp>
        <p:nvSpPr>
          <p:cNvPr id="8" name="S18:next-step">
            <a:extLst xmlns:a="http://schemas.openxmlformats.org/drawingml/2006/main">
              <a:ext uri="{FF2B5EF4-FFF2-40B4-BE49-F238E27FC236}">
                <a16:creationId xmlns:a16="http://schemas.microsoft.com/office/drawing/2014/main" id="{35495EC8-142F-46F7-A77D-0C0E2224944E}"/>
              </a:ext>
            </a:extLst>
          </p:cNvPr>
          <p:cNvSpPr>
            <a:spLocks xmlns:a="http://schemas.openxmlformats.org/drawingml/2006/main" noGrp="1"/>
          </p:cNvSpPr>
          <p:nvPr/>
        </p:nvSpPr>
        <p:spPr>
          <a:xfrm xmlns:a="http://schemas.openxmlformats.org/drawingml/2006/main">
            <a:off x="657225" y="5915025"/>
            <a:ext cx="5095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132C35"/>
                </a:solidFill>
                <a:latin typeface="Pretendard"/>
                <a:ea typeface="Pretendard"/>
                <a:cs typeface="Pretendard"/>
              </a:defRPr>
            </a:pPr>
            <a:r>
              <a:rPr sz="1650" b="0">
                <a:solidFill>
                  <a:srgbClr val="132C35"/>
                </a:solidFill>
                <a:latin typeface="Pretendard"/>
                <a:ea typeface="Pretendard"/>
                <a:cs typeface="Pretendard"/>
              </a:rPr>
              <a:t>실제 고객 · 작동 데모 · 유료 반응 검증</a:t>
            </a:r>
          </a:p>
        </p:txBody>
      </p:sp>
      <p:sp>
        <p:nvSpPr>
          <p:cNvPr id="9" name="">
            <a:extLst xmlns:a="http://schemas.openxmlformats.org/drawingml/2006/main">
              <a:ext uri="{FF2B5EF4-FFF2-40B4-BE49-F238E27FC236}">
                <a16:creationId xmlns:a16="http://schemas.microsoft.com/office/drawing/2014/main" id="{0A126765-C011-4822-BF30-67C6EDF52CC8}"/>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S18:source-footer">
            <a:extLst xmlns:a="http://schemas.openxmlformats.org/drawingml/2006/main">
              <a:ext uri="{FF2B5EF4-FFF2-40B4-BE49-F238E27FC236}">
                <a16:creationId xmlns:a16="http://schemas.microsoft.com/office/drawing/2014/main" id="{F1AE3C8E-95E7-4FFF-8CB5-C8EC5F5CFC92}"/>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[I26] [I09] [G01]  | 상세 출처: 발표자 노트</a:t>
            </a:r>
          </a:p>
        </p:txBody>
      </p:sp>
      <p:sp>
        <p:nvSpPr>
          <p:cNvPr id="11" name="S18:page">
            <a:extLst xmlns:a="http://schemas.openxmlformats.org/drawingml/2006/main">
              <a:ext uri="{FF2B5EF4-FFF2-40B4-BE49-F238E27FC236}">
                <a16:creationId xmlns:a16="http://schemas.microsoft.com/office/drawing/2014/main" id="{70F44DAD-1EE8-4551-9E61-39A8C5A5068D}"/>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18 / 18</a:t>
            </a:r>
          </a:p>
        </p:txBody>
      </p:sp>
    </p:spTree>
    <p:extLst>
      <p:ext uri="{BB962C8B-B14F-4D97-AF65-F5344CB8AC3E}">
        <p14:creationId xmlns:p14="http://schemas.microsoft.com/office/powerpoint/2010/main" val="5829830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2026-09-30T01:19:54.0070000Z</dcterms:created>
  <dcterms:modified xsi:type="dcterms:W3CDTF">2026-09-30T01:19:54.0080000Z</dcterms:modified>
</coreProperties>
</file>